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sldIdLst>
    <p:sldId id="256" r:id="rId2"/>
    <p:sldId id="271" r:id="rId3"/>
    <p:sldId id="272" r:id="rId4"/>
    <p:sldId id="266" r:id="rId5"/>
    <p:sldId id="267" r:id="rId6"/>
    <p:sldId id="282" r:id="rId7"/>
    <p:sldId id="286" r:id="rId8"/>
    <p:sldId id="269" r:id="rId9"/>
    <p:sldId id="295" r:id="rId10"/>
    <p:sldId id="292" r:id="rId11"/>
    <p:sldId id="293" r:id="rId12"/>
    <p:sldId id="270" r:id="rId13"/>
    <p:sldId id="273" r:id="rId14"/>
    <p:sldId id="275" r:id="rId15"/>
    <p:sldId id="276" r:id="rId16"/>
    <p:sldId id="274" r:id="rId17"/>
    <p:sldId id="296" r:id="rId18"/>
    <p:sldId id="278" r:id="rId19"/>
    <p:sldId id="279" r:id="rId20"/>
    <p:sldId id="280" r:id="rId21"/>
    <p:sldId id="281" r:id="rId22"/>
    <p:sldId id="302" r:id="rId23"/>
    <p:sldId id="283" r:id="rId24"/>
    <p:sldId id="325" r:id="rId25"/>
    <p:sldId id="320" r:id="rId26"/>
    <p:sldId id="284" r:id="rId27"/>
    <p:sldId id="322" r:id="rId28"/>
    <p:sldId id="323" r:id="rId29"/>
    <p:sldId id="324" r:id="rId30"/>
    <p:sldId id="321" r:id="rId31"/>
    <p:sldId id="287" r:id="rId32"/>
    <p:sldId id="319" r:id="rId33"/>
    <p:sldId id="331" r:id="rId34"/>
    <p:sldId id="326" r:id="rId35"/>
    <p:sldId id="328" r:id="rId36"/>
    <p:sldId id="327" r:id="rId37"/>
    <p:sldId id="329" r:id="rId38"/>
    <p:sldId id="330" r:id="rId39"/>
    <p:sldId id="285" r:id="rId40"/>
    <p:sldId id="288" r:id="rId41"/>
    <p:sldId id="289" r:id="rId42"/>
    <p:sldId id="290" r:id="rId43"/>
    <p:sldId id="300" r:id="rId44"/>
    <p:sldId id="314" r:id="rId45"/>
    <p:sldId id="291" r:id="rId46"/>
    <p:sldId id="313" r:id="rId47"/>
    <p:sldId id="299" r:id="rId48"/>
    <p:sldId id="309" r:id="rId49"/>
    <p:sldId id="301" r:id="rId50"/>
    <p:sldId id="277" r:id="rId51"/>
    <p:sldId id="308" r:id="rId52"/>
    <p:sldId id="298" r:id="rId53"/>
    <p:sldId id="307" r:id="rId54"/>
    <p:sldId id="303" r:id="rId55"/>
    <p:sldId id="306" r:id="rId56"/>
    <p:sldId id="304" r:id="rId57"/>
    <p:sldId id="265" r:id="rId58"/>
    <p:sldId id="310" r:id="rId59"/>
    <p:sldId id="311" r:id="rId60"/>
    <p:sldId id="312" r:id="rId61"/>
    <p:sldId id="315" r:id="rId62"/>
    <p:sldId id="316" r:id="rId63"/>
    <p:sldId id="317" r:id="rId64"/>
    <p:sldId id="318" r:id="rId65"/>
    <p:sldId id="334" r:id="rId66"/>
    <p:sldId id="335" r:id="rId67"/>
    <p:sldId id="338" r:id="rId68"/>
    <p:sldId id="336" r:id="rId69"/>
    <p:sldId id="337" r:id="rId70"/>
    <p:sldId id="332" r:id="rId71"/>
    <p:sldId id="333" r:id="rId72"/>
    <p:sldId id="259" r:id="rId7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6" d="100"/>
          <a:sy n="116" d="100"/>
        </p:scale>
        <p:origin x="34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222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7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4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sky-rc.com/product/taranis-x9d-plus-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emlid/hardware/blob/master/VibroNavio2bot_rev_A.STL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emlid/hardware/blob/master/VibroNavio2top_rev_A.ST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hobbyking.com/en_us/vibration-damping-ball-65g-bag-of-8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3714695?fbclid=IwAR2kpwI0rKJyGNhlsDpJ_Qi9enSqlocVV1SZ8qa6bXuRHgcDlFpWOtUVXCo" TargetMode="External"/><Relationship Id="rId2" Type="http://schemas.openxmlformats.org/officeDocument/2006/relationships/hyperlink" Target="https://www.thingiverse.com/thing:3712499?fbclid=IwAR0q23hTFudF2WR6drXF0MihutdcCVjp1nGQSJyXfh7dTh9L-Sk7-IEVzk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ena.io/etcher/" TargetMode="External"/><Relationship Id="rId2" Type="http://schemas.openxmlformats.org/officeDocument/2006/relationships/hyperlink" Target="http://files.emlid.com/images/emlid-raspbian-20190227.img.xz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" TargetMode="External"/><Relationship Id="rId2" Type="http://schemas.openxmlformats.org/officeDocument/2006/relationships/hyperlink" Target="https://emlid.com/nav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bitvise.com/download-area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eek-university.com/raspberry-pi/change-raspberry-pis-hostnam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emlid.com/navio2/common/ardupilot/installation-and-runn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lid.com/navio2/dev/rci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mlid.com/navio2/common/dev/video-streamin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x4.io/en/flight_controller/raspberry_pi_navio2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H_RuVbF2Y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H_RuVbF2YU" TargetMode="External"/><Relationship Id="rId4" Type="http://schemas.openxmlformats.org/officeDocument/2006/relationships/image" Target="../media/image3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UkutJrzXF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kutJrzXFI" TargetMode="External"/><Relationship Id="rId4" Type="http://schemas.openxmlformats.org/officeDocument/2006/relationships/image" Target="../media/image4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ommunity.emlid.com/t/navio2-prearm-logging-failed/1406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emlid.com/t/first-build-quadcopter-autonomous-drone-rpi-3-b-navio2/125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ructables.com/id/Step-by-step-Guidance-to-Build-a-Drone-From-Scratc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emlid.com/navio2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en-US" altLang="ko-KR" sz="4800" smtClean="0"/>
              <a:t>NAVIO 2 </a:t>
            </a:r>
            <a:r>
              <a:rPr lang="ko-KR" altLang="en-US" sz="4800" smtClean="0"/>
              <a:t>드론 제작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 smtClean="0"/>
              <a:t>6</a:t>
            </a:r>
            <a:r>
              <a:rPr lang="ko-KR" altLang="en-US" smtClean="0"/>
              <a:t>월 </a:t>
            </a:r>
            <a:r>
              <a:rPr lang="en-US" altLang="ko-KR" smtClean="0"/>
              <a:t>9</a:t>
            </a:r>
            <a:r>
              <a:rPr lang="ko-KR" altLang="en-US" smtClean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smtClean="0"/>
              <a:t>한세대학교 자율 비행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Navio2 </a:t>
            </a:r>
            <a:r>
              <a:rPr lang="ko-KR" altLang="en-US" smtClean="0"/>
              <a:t>배선</a:t>
            </a:r>
            <a:endParaRPr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852" y="1261322"/>
            <a:ext cx="448829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95453"/>
          </a:xfrm>
        </p:spPr>
        <p:txBody>
          <a:bodyPr/>
          <a:lstStyle/>
          <a:p>
            <a:r>
              <a:rPr lang="en-US"/>
              <a:t>Navio2 should be powered by a power module connected to the “POWER” port on </a:t>
            </a:r>
            <a:r>
              <a:rPr lang="en-US" smtClean="0"/>
              <a:t>Navio2.</a:t>
            </a:r>
          </a:p>
          <a:p>
            <a:r>
              <a:rPr lang="en-US" smtClean="0"/>
              <a:t>Navio2 </a:t>
            </a:r>
            <a:r>
              <a:rPr lang="en-US"/>
              <a:t>will provide power to the Raspberry Pi.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4658" y="3694170"/>
            <a:ext cx="2898774" cy="1722811"/>
          </a:xfrm>
          <a:prstGeom prst="rect">
            <a:avLst/>
          </a:prstGeom>
        </p:spPr>
      </p:pic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3015572"/>
            <a:ext cx="4271460" cy="28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6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</a:t>
            </a:r>
            <a:r>
              <a:rPr lang="ko-KR" altLang="en-US"/>
              <a:t>워</a:t>
            </a:r>
            <a:r>
              <a:rPr lang="ko-KR" altLang="en-US" smtClean="0"/>
              <a:t> 공급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icture of 1.3 Air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5135"/>
            <a:ext cx="3786101" cy="25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o2 battery connec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27" y="2208508"/>
            <a:ext cx="7021840" cy="36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0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GPS </a:t>
            </a:r>
            <a:r>
              <a:rPr lang="ko-KR" altLang="en-US" smtClean="0"/>
              <a:t>연결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128" y="2011125"/>
            <a:ext cx="5153744" cy="341042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844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ESCs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Only one ESC power wire (central) should be connected to Navio2 servo rail, otherwise BECs built in ESCs will heat each other.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9" y="2582463"/>
            <a:ext cx="4795235" cy="36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9" y="2360682"/>
            <a:ext cx="3293719" cy="3739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Servo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400281" cy="3333204"/>
          </a:xfrm>
        </p:spPr>
        <p:txBody>
          <a:bodyPr>
            <a:normAutofit/>
          </a:bodyPr>
          <a:lstStyle/>
          <a:p>
            <a:r>
              <a:rPr lang="en-US"/>
              <a:t>Servos are connected to RC outputs labeled from 1 to 14 on a 2.54mm header</a:t>
            </a:r>
            <a:r>
              <a:rPr lang="en-US" smtClean="0"/>
              <a:t>.</a:t>
            </a:r>
            <a:endParaRPr lang="en-US"/>
          </a:p>
          <a:p>
            <a:r>
              <a:rPr lang="en-US"/>
              <a:t>Power module does not provide power to servos. To provide power to servos connect BEC to the servo rail. BEC would also serve as back-up power supply to Navio2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304883"/>
            <a:ext cx="3001445" cy="25156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input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851822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PPM </a:t>
            </a:r>
            <a:r>
              <a:rPr lang="ko-KR" altLang="en-US" smtClean="0"/>
              <a:t>과 </a:t>
            </a:r>
            <a:r>
              <a:rPr lang="en-US" smtClean="0"/>
              <a:t>SBUS </a:t>
            </a:r>
            <a:r>
              <a:rPr lang="ko-KR" altLang="en-US" smtClean="0"/>
              <a:t>형식의</a:t>
            </a:r>
            <a:r>
              <a:rPr lang="en-US" smtClean="0"/>
              <a:t> </a:t>
            </a:r>
            <a:r>
              <a:rPr lang="en-US"/>
              <a:t>RC </a:t>
            </a:r>
            <a:r>
              <a:rPr lang="ko-KR" altLang="en-US" smtClean="0"/>
              <a:t>입력 신호만을 지원한다</a:t>
            </a:r>
            <a:r>
              <a:rPr lang="en-US" altLang="ko-KR" smtClean="0"/>
              <a:t>.</a:t>
            </a:r>
          </a:p>
          <a:p>
            <a:r>
              <a:rPr lang="en-US" smtClean="0"/>
              <a:t>PPM </a:t>
            </a:r>
            <a:r>
              <a:rPr lang="ko-KR" altLang="en-US" smtClean="0"/>
              <a:t>타입 </a:t>
            </a:r>
            <a:r>
              <a:rPr lang="en-US" altLang="ko-KR" smtClean="0"/>
              <a:t>RC Controller</a:t>
            </a:r>
          </a:p>
          <a:p>
            <a:pPr lvl="1"/>
            <a:r>
              <a:rPr lang="en-US" smtClean="0"/>
              <a:t> Frsky Taranis</a:t>
            </a:r>
          </a:p>
          <a:p>
            <a:pPr lvl="2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://www.frsky-rc.com/product/taranis-x9d-plus-2/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304883"/>
            <a:ext cx="4100772" cy="2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</a:t>
            </a:r>
            <a:r>
              <a:rPr lang="ko-KR" altLang="en-US" smtClean="0"/>
              <a:t>과 </a:t>
            </a:r>
            <a:r>
              <a:rPr lang="en-US" altLang="ko-KR" smtClean="0"/>
              <a:t>Navio2 </a:t>
            </a:r>
            <a:r>
              <a:rPr lang="ko-KR" altLang="en-US" smtClean="0"/>
              <a:t>연결 예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community.emlid.com/uploads/default/original/2X/9/944491c7e063d99b32c68958b1761899ea1eaca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1" y="1515533"/>
            <a:ext cx="4228529" cy="424815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886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Telemetry Modem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7843"/>
          </a:xfrm>
        </p:spPr>
        <p:txBody>
          <a:bodyPr/>
          <a:lstStyle/>
          <a:p>
            <a:r>
              <a:rPr lang="en-US"/>
              <a:t>UART </a:t>
            </a:r>
            <a:r>
              <a:rPr lang="en-US" smtClean="0"/>
              <a:t>radio</a:t>
            </a:r>
            <a:endParaRPr lang="en-US"/>
          </a:p>
          <a:p>
            <a:pPr lvl="1"/>
            <a:r>
              <a:rPr lang="en-US"/>
              <a:t>For UART port use /dev/ttyAMA0 serial</a:t>
            </a:r>
            <a:r>
              <a:rPr lang="en-US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13" y="2578634"/>
            <a:ext cx="5670826" cy="36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Barometer UV </a:t>
            </a:r>
            <a:r>
              <a:rPr lang="en-US" b="0" smtClean="0"/>
              <a:t>protection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7396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MS5611 barometer (steel cap IC) is sensitive to UV light and might report sudden jumps in altitude under </a:t>
            </a:r>
            <a:r>
              <a:rPr lang="en-US" smtClean="0"/>
              <a:t>sunlight.</a:t>
            </a:r>
          </a:p>
          <a:p>
            <a:r>
              <a:rPr lang="en-US" smtClean="0"/>
              <a:t>It </a:t>
            </a:r>
            <a:r>
              <a:rPr lang="en-US"/>
              <a:t>is very important to cover it with a piece of open cell foam (something like microphone fabric) or put autopilot in a protective case to protect it both from sunlight and airstreams.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3229232"/>
            <a:ext cx="4144206" cy="27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41010"/>
          </a:xfrm>
        </p:spPr>
        <p:txBody>
          <a:bodyPr/>
          <a:lstStyle/>
          <a:p>
            <a:r>
              <a:rPr lang="en-US"/>
              <a:t>We have designed an anti-vibration for Navio that can be easily 3D </a:t>
            </a:r>
            <a:r>
              <a:rPr lang="en-US" smtClean="0"/>
              <a:t>printed.</a:t>
            </a:r>
          </a:p>
          <a:p>
            <a:r>
              <a:rPr lang="en-US" smtClean="0"/>
              <a:t>It </a:t>
            </a:r>
            <a:r>
              <a:rPr lang="en-US"/>
              <a:t>significantly simplifies mounting and eliminates vibrations.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3569956"/>
            <a:ext cx="3435512" cy="220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36" y="3141105"/>
            <a:ext cx="4221426" cy="2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Anti-vibration mount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50113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STL Files</a:t>
            </a:r>
          </a:p>
          <a:p>
            <a:pPr lvl="1"/>
            <a:r>
              <a:rPr lang="en-US" smtClean="0"/>
              <a:t>Top</a:t>
            </a:r>
          </a:p>
          <a:p>
            <a:pPr lvl="2"/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github.com/emlid/hardware/blob/master/VibroNavio2top_rev_A.STL</a:t>
            </a:r>
            <a:endParaRPr lang="en-US" smtClean="0"/>
          </a:p>
          <a:p>
            <a:pPr lvl="1"/>
            <a:r>
              <a:rPr lang="en-US" smtClean="0"/>
              <a:t>Bottom</a:t>
            </a:r>
          </a:p>
          <a:p>
            <a:pPr lvl="2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github.com/emlid/hardware/blob/master/VibroNavio2bot_rev_A.STL</a:t>
            </a:r>
            <a:endParaRPr lang="en-US" smtClean="0"/>
          </a:p>
          <a:p>
            <a:r>
              <a:rPr lang="en-US" smtClean="0"/>
              <a:t> </a:t>
            </a:r>
            <a:r>
              <a:rPr lang="en-US"/>
              <a:t>You will also need 8 blue vibration damping balls from Hobbyking </a:t>
            </a:r>
            <a:endParaRPr lang="en-US" smtClean="0"/>
          </a:p>
          <a:p>
            <a:pPr lvl="1"/>
            <a:r>
              <a:rPr lang="en-US">
                <a:hlinkClick r:id="rId4"/>
              </a:rPr>
              <a:t>https://hobbyking.com/en_us/vibration-damping-ball-65g-bag-of-8.html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029" y="4212162"/>
            <a:ext cx="2491525" cy="21196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53" y="3654821"/>
            <a:ext cx="3495595" cy="2152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264" y="3328404"/>
            <a:ext cx="2487301" cy="2138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901" y="3031271"/>
            <a:ext cx="2205578" cy="1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8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케이스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22459"/>
          </a:xfrm>
        </p:spPr>
        <p:txBody>
          <a:bodyPr>
            <a:normAutofit/>
          </a:bodyPr>
          <a:lstStyle/>
          <a:p>
            <a:r>
              <a:rPr lang="en-US" sz="2000">
                <a:hlinkClick r:id="rId2"/>
              </a:rPr>
              <a:t>https://</a:t>
            </a:r>
            <a:r>
              <a:rPr lang="en-US" sz="2000" smtClean="0">
                <a:hlinkClick r:id="rId2"/>
              </a:rPr>
              <a:t>www.thingiverse.com/thing:3712499?fbclid=IwAR0q23hTFudF2WR6drXF0MihutdcCVjp1nGQSJyXfh7dTh9L-Sk7-IEVzkE</a:t>
            </a:r>
            <a:endParaRPr lang="en-US" sz="2000" smtClean="0"/>
          </a:p>
          <a:p>
            <a:r>
              <a:rPr lang="en-US" sz="2000">
                <a:hlinkClick r:id="rId3"/>
              </a:rPr>
              <a:t>https://www.thingiverse.com/thing:3714695?fbclid=IwAR2kpwI0rKJyGNhlsDpJ_Qi9enSqlocVV1SZ8qa6bXuRHgcDlFpWOtUVXCo</a:t>
            </a:r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59602" y="2925477"/>
            <a:ext cx="3078343" cy="30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S/W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라즈비안 운영체제 설정</a:t>
            </a:r>
            <a:endParaRPr lang="en-US" altLang="ko-KR" smtClean="0"/>
          </a:p>
          <a:p>
            <a:r>
              <a:rPr lang="en-US" smtClean="0"/>
              <a:t>ardupilot </a:t>
            </a:r>
            <a:r>
              <a:rPr lang="ko-KR" altLang="en-US" smtClean="0"/>
              <a:t>설정</a:t>
            </a:r>
            <a:endParaRPr lang="en-US" altLang="ko-KR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운영체제 설정</a:t>
            </a:r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라즈비안 운영체제 설치</a:t>
            </a:r>
            <a:endParaRPr lang="en-US" altLang="ko-KR"/>
          </a:p>
          <a:p>
            <a:r>
              <a:rPr lang="ko-KR" altLang="en-US"/>
              <a:t>라즈비안 환경 설정</a:t>
            </a:r>
            <a:r>
              <a:rPr lang="en-US" altLang="ko-KR"/>
              <a:t>(Wi-Fi)</a:t>
            </a:r>
          </a:p>
          <a:p>
            <a:r>
              <a:rPr lang="en-US"/>
              <a:t>ardupilot </a:t>
            </a:r>
            <a:r>
              <a:rPr lang="ko-KR" altLang="en-US"/>
              <a:t>설정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8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나비오 </a:t>
            </a:r>
            <a:r>
              <a:rPr lang="en-US" altLang="ko-KR" smtClean="0"/>
              <a:t>S/W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공식 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5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기설정된 라즈비안 이미지 다운로드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files.emlid.com/images/emlid-raspbian-20190227.img.xz</a:t>
            </a:r>
            <a:endParaRPr lang="en-US" smtClean="0"/>
          </a:p>
          <a:p>
            <a:r>
              <a:rPr lang="en-US" smtClean="0"/>
              <a:t>Etcher</a:t>
            </a:r>
            <a:r>
              <a:rPr lang="ko-KR" altLang="en-US" smtClean="0"/>
              <a:t>를 이용하여 라즈비안 이미지를 </a:t>
            </a:r>
            <a:r>
              <a:rPr lang="en-US" altLang="ko-KR" smtClean="0"/>
              <a:t>SD-Card</a:t>
            </a:r>
            <a:r>
              <a:rPr lang="ko-KR" altLang="en-US" smtClean="0"/>
              <a:t>에 굽는다</a:t>
            </a:r>
            <a:r>
              <a:rPr lang="en-US" altLang="ko-KR" smtClean="0"/>
              <a:t>.</a:t>
            </a:r>
          </a:p>
          <a:p>
            <a:pPr lvl="1"/>
            <a:r>
              <a:rPr lang="en-US" smtClean="0"/>
              <a:t>Etcher </a:t>
            </a:r>
            <a:r>
              <a:rPr lang="ko-KR" altLang="en-US" smtClean="0"/>
              <a:t>다운로드 </a:t>
            </a:r>
            <a:r>
              <a:rPr lang="en-US" altLang="ko-KR" smtClean="0"/>
              <a:t>: </a:t>
            </a:r>
            <a:r>
              <a:rPr lang="en-US">
                <a:hlinkClick r:id="rId3"/>
              </a:rPr>
              <a:t>https://www.balena.io/etcher/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3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</a:t>
            </a:r>
            <a:r>
              <a:rPr lang="en-US" altLang="ko-KR" smtClean="0"/>
              <a:t>Wi-Fi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Wi-Fi </a:t>
            </a:r>
            <a:r>
              <a:rPr lang="ko-KR" altLang="en-US" sz="2400" smtClean="0"/>
              <a:t>설정</a:t>
            </a:r>
            <a:endParaRPr lang="en-US" altLang="ko-KR" sz="2400" smtClean="0"/>
          </a:p>
          <a:p>
            <a:pPr lvl="1"/>
            <a:r>
              <a:rPr lang="en-US" sz="2400" smtClean="0"/>
              <a:t>sudo vi /etc/wpa_supplicant/wpa_supplicant.conf</a:t>
            </a:r>
          </a:p>
          <a:p>
            <a:pPr marL="914400" lvl="2" indent="0">
              <a:buNone/>
            </a:pPr>
            <a:r>
              <a:rPr lang="en-US" sz="2400">
                <a:latin typeface="Consolas" panose="020B0609020204030204" pitchFamily="49" charset="0"/>
              </a:rPr>
              <a:t>network={ </a:t>
            </a:r>
            <a:endParaRPr lang="en-US" sz="2400" smtClean="0"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en-US" sz="2400" smtClean="0">
                <a:latin typeface="Consolas" panose="020B0609020204030204" pitchFamily="49" charset="0"/>
              </a:rPr>
              <a:t>ssid="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ADRONE</a:t>
            </a:r>
            <a:r>
              <a:rPr lang="en-US" sz="2400" smtClean="0">
                <a:latin typeface="Consolas" panose="020B0609020204030204" pitchFamily="49" charset="0"/>
              </a:rPr>
              <a:t>" </a:t>
            </a:r>
          </a:p>
          <a:p>
            <a:pPr marL="1371600" lvl="3" indent="0">
              <a:buNone/>
            </a:pPr>
            <a:r>
              <a:rPr lang="en-US" sz="2400" smtClean="0">
                <a:latin typeface="Consolas" panose="020B0609020204030204" pitchFamily="49" charset="0"/>
              </a:rPr>
              <a:t>psk="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12341234</a:t>
            </a:r>
            <a:r>
              <a:rPr lang="en-US" sz="2400" smtClean="0">
                <a:latin typeface="Consolas" panose="020B0609020204030204" pitchFamily="49" charset="0"/>
              </a:rPr>
              <a:t>" </a:t>
            </a:r>
          </a:p>
          <a:p>
            <a:pPr marL="914400" lvl="2" indent="0">
              <a:buNone/>
            </a:pPr>
            <a:r>
              <a:rPr lang="en-US" sz="2400" smtClean="0">
                <a:latin typeface="Consolas" panose="020B0609020204030204" pitchFamily="49" charset="0"/>
              </a:rPr>
              <a:t>} </a:t>
            </a:r>
            <a:endParaRPr lang="en-US" sz="2400" smtClean="0"/>
          </a:p>
          <a:p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19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</a:t>
            </a:r>
            <a:r>
              <a:rPr lang="en-US" altLang="ko-KR" smtClean="0"/>
              <a:t>IP </a:t>
            </a:r>
            <a:r>
              <a:rPr lang="ko-KR" altLang="en-US" smtClean="0"/>
              <a:t>주소 알아내기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99605"/>
          </a:xfrm>
        </p:spPr>
        <p:txBody>
          <a:bodyPr/>
          <a:lstStyle/>
          <a:p>
            <a:r>
              <a:rPr lang="ko-KR" altLang="en-US" smtClean="0"/>
              <a:t>공유기에서 접속한 라즈베리파이의 아이피 주소를 알아낸다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647568" y="2367231"/>
            <a:ext cx="6905480" cy="3704055"/>
            <a:chOff x="1647568" y="2367231"/>
            <a:chExt cx="6905480" cy="37040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9034" y="2367231"/>
              <a:ext cx="6804014" cy="370405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3838832" y="5148649"/>
              <a:ext cx="4629665" cy="38717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47568" y="5296930"/>
              <a:ext cx="1633795" cy="23889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494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</a:t>
            </a:r>
            <a:r>
              <a:rPr lang="en-US" altLang="ko-KR" smtClean="0"/>
              <a:t>IP </a:t>
            </a:r>
            <a:r>
              <a:rPr lang="ko-KR" altLang="en-US" smtClean="0"/>
              <a:t>주소 고정하기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99605"/>
          </a:xfrm>
        </p:spPr>
        <p:txBody>
          <a:bodyPr/>
          <a:lstStyle/>
          <a:p>
            <a:r>
              <a:rPr lang="ko-KR" altLang="en-US" smtClean="0"/>
              <a:t>공유기에서 접속한 라즈베리파이의 아이피 주소를 고정한다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85471" y="2343336"/>
            <a:ext cx="5934082" cy="3851518"/>
            <a:chOff x="2185471" y="2343336"/>
            <a:chExt cx="5934082" cy="385151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3642" y="2343336"/>
              <a:ext cx="5845911" cy="385151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5364890" y="4795429"/>
              <a:ext cx="2428105" cy="80630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85471" y="5482281"/>
              <a:ext cx="1633795" cy="30891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16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3" cy="4931345"/>
          </a:xfrm>
        </p:spPr>
        <p:txBody>
          <a:bodyPr>
            <a:normAutofit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 u="sng">
                <a:solidFill>
                  <a:schemeClr val="hlink"/>
                </a:solidFill>
                <a:hlinkClick r:id="rId2"/>
              </a:rPr>
              <a:t>https://emlid.com/navio/</a:t>
            </a:r>
            <a:endParaRPr lang="en-US" smtClean="0">
              <a:hlinkClick r:id="rId3"/>
            </a:endParaRPr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://docs.emlid.com/navio2</a:t>
            </a:r>
            <a:r>
              <a:rPr lang="en-US" smtClean="0">
                <a:hlinkClick r:id="rId3"/>
              </a:rPr>
              <a:t>/</a:t>
            </a:r>
            <a:endParaRPr lang="en-US"/>
          </a:p>
          <a:p>
            <a:r>
              <a:rPr lang="en-US" smtClean="0"/>
              <a:t>What is NAVIO2?</a:t>
            </a:r>
          </a:p>
          <a:p>
            <a:pPr lvl="1"/>
            <a:r>
              <a:rPr lang="en-US"/>
              <a:t>Autopilot </a:t>
            </a:r>
            <a:r>
              <a:rPr lang="en-US" smtClean="0"/>
              <a:t>HAT(</a:t>
            </a:r>
            <a:r>
              <a:rPr lang="en-US"/>
              <a:t>Hardware Attached on </a:t>
            </a:r>
            <a:r>
              <a:rPr lang="en-US" smtClean="0"/>
              <a:t>Top) </a:t>
            </a:r>
            <a:r>
              <a:rPr lang="en-US"/>
              <a:t>for Raspberry </a:t>
            </a:r>
            <a:r>
              <a:rPr lang="en-US" smtClean="0"/>
              <a:t>Pi</a:t>
            </a:r>
          </a:p>
          <a:p>
            <a:pPr lvl="1"/>
            <a:r>
              <a:rPr lang="en-US" smtClean="0"/>
              <a:t>Powered </a:t>
            </a:r>
            <a:r>
              <a:rPr lang="en-US"/>
              <a:t>by ArduPilot and </a:t>
            </a:r>
            <a:r>
              <a:rPr lang="en-US" smtClean="0"/>
              <a:t>ROS</a:t>
            </a:r>
          </a:p>
          <a:p>
            <a:pPr lvl="1"/>
            <a:r>
              <a:rPr lang="en-US" smtClean="0"/>
              <a:t>Supports PX4</a:t>
            </a:r>
          </a:p>
          <a:p>
            <a:pPr lvl="1"/>
            <a:r>
              <a:rPr lang="en-US" smtClean="0"/>
              <a:t>$ 168</a:t>
            </a:r>
          </a:p>
          <a:p>
            <a:pPr lvl="1"/>
            <a:r>
              <a:rPr lang="en-US"/>
              <a:t>Turn your Raspberry Pi</a:t>
            </a:r>
            <a:r>
              <a:rPr lang="en-US" smtClean="0"/>
              <a:t>® into </a:t>
            </a:r>
            <a:r>
              <a:rPr lang="en-US"/>
              <a:t>a drone controller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Emlid Navio2 â Raspberry Pi autopilot HAT powered by ArduPilot &amp; 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31505" y="-179933"/>
            <a:ext cx="2789018" cy="364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0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로그인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61140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ssh </a:t>
            </a:r>
            <a:r>
              <a:rPr lang="ko-KR" altLang="en-US" smtClean="0"/>
              <a:t>프로그램 다운로드</a:t>
            </a:r>
            <a:endParaRPr lang="en-US" altLang="ko-KR" smtClean="0"/>
          </a:p>
          <a:p>
            <a:pPr lvl="1"/>
            <a:r>
              <a:rPr lang="en-US" smtClean="0"/>
              <a:t>bitvise ssh client </a:t>
            </a:r>
            <a:r>
              <a:rPr lang="ko-KR" altLang="en-US" smtClean="0"/>
              <a:t>설치 </a:t>
            </a:r>
            <a:r>
              <a:rPr lang="en-US" altLang="ko-KR" smtClean="0"/>
              <a:t>: </a:t>
            </a:r>
          </a:p>
          <a:p>
            <a:pPr lvl="2"/>
            <a:r>
              <a:rPr lang="en-US">
                <a:hlinkClick r:id="rId2"/>
              </a:rPr>
              <a:t>https://www.bitvise.com/download-area</a:t>
            </a:r>
            <a:endParaRPr lang="en-US"/>
          </a:p>
          <a:p>
            <a:r>
              <a:rPr lang="ko-KR" altLang="en-US" smtClean="0"/>
              <a:t>라즈베리파이 로그인</a:t>
            </a:r>
            <a:endParaRPr lang="en-US" altLang="ko-KR" smtClean="0"/>
          </a:p>
          <a:p>
            <a:pPr lvl="1"/>
            <a:r>
              <a:rPr lang="ko-KR" altLang="en-US" smtClean="0"/>
              <a:t>아이디</a:t>
            </a:r>
            <a:r>
              <a:rPr lang="en-US" altLang="ko-KR" smtClean="0"/>
              <a:t>: pi</a:t>
            </a:r>
          </a:p>
          <a:p>
            <a:pPr lvl="1"/>
            <a:r>
              <a:rPr lang="ko-KR" altLang="en-US" smtClean="0"/>
              <a:t>암호</a:t>
            </a:r>
            <a:r>
              <a:rPr lang="en-US" altLang="ko-KR" smtClean="0"/>
              <a:t>: raspberry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750011" y="2462886"/>
            <a:ext cx="3820690" cy="3893466"/>
            <a:chOff x="5750011" y="2462886"/>
            <a:chExt cx="3820690" cy="389346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0011" y="2462886"/>
              <a:ext cx="3820690" cy="38934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6384325" y="3089190"/>
              <a:ext cx="1633795" cy="23889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089888" y="3089189"/>
              <a:ext cx="1350674" cy="23889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089888" y="3560076"/>
              <a:ext cx="1350674" cy="23889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7303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라즈비안 환경 설정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Hostname </a:t>
            </a:r>
            <a:r>
              <a:rPr lang="ko-KR" altLang="en-US" smtClean="0"/>
              <a:t>변경</a:t>
            </a:r>
            <a:endParaRPr lang="en-US" altLang="ko-KR" smtClean="0"/>
          </a:p>
          <a:p>
            <a:pPr lvl="1"/>
            <a:r>
              <a:rPr lang="en-US" smtClean="0"/>
              <a:t>navio_</a:t>
            </a:r>
            <a:r>
              <a:rPr lang="en-US" smtClean="0">
                <a:solidFill>
                  <a:srgbClr val="FF0000"/>
                </a:solidFill>
              </a:rPr>
              <a:t>{</a:t>
            </a:r>
            <a:r>
              <a:rPr lang="ko-KR" altLang="en-US" smtClean="0">
                <a:solidFill>
                  <a:srgbClr val="FF0000"/>
                </a:solidFill>
              </a:rPr>
              <a:t>영문이니셜 </a:t>
            </a:r>
            <a:r>
              <a:rPr lang="en-US" altLang="ko-KR" smtClean="0">
                <a:solidFill>
                  <a:srgbClr val="FF0000"/>
                </a:solidFill>
              </a:rPr>
              <a:t>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}</a:t>
            </a:r>
            <a:r>
              <a:rPr lang="en-US" altLang="ko-KR" smtClean="0"/>
              <a:t> 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변경</a:t>
            </a:r>
            <a:endParaRPr lang="en-US" altLang="ko-KR" smtClean="0"/>
          </a:p>
          <a:p>
            <a:pPr lvl="1"/>
            <a:r>
              <a:rPr lang="ko-KR" altLang="en-US" smtClean="0"/>
              <a:t>변경 방법</a:t>
            </a:r>
            <a:endParaRPr lang="en-US" altLang="ko-KR" smtClean="0"/>
          </a:p>
          <a:p>
            <a:pPr lvl="2"/>
            <a:r>
              <a:rPr lang="en-US">
                <a:hlinkClick r:id="rId2"/>
              </a:rPr>
              <a:t>https://geek-university.com/raspberry-pi/change-raspberry-pis-hostname/</a:t>
            </a:r>
            <a:endParaRPr lang="en-US" smtClean="0"/>
          </a:p>
          <a:p>
            <a:r>
              <a:rPr lang="en-US"/>
              <a:t>root </a:t>
            </a:r>
            <a:r>
              <a:rPr lang="ko-KR" altLang="en-US"/>
              <a:t>파일 시스템 확장</a:t>
            </a:r>
            <a:endParaRPr lang="en-US"/>
          </a:p>
          <a:p>
            <a:pPr lvl="1"/>
            <a:r>
              <a:rPr lang="en-US"/>
              <a:t>sudo raspi-config --expand-rootfs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60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환경 설정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암호 변경 </a:t>
            </a:r>
            <a:r>
              <a:rPr lang="en-US" altLang="ko-KR"/>
              <a:t>: </a:t>
            </a:r>
            <a:r>
              <a:rPr lang="ko-KR" altLang="en-US"/>
              <a:t>암호를 </a:t>
            </a:r>
            <a:r>
              <a:rPr lang="en-US" altLang="ko-KR"/>
              <a:t>a 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변경한다</a:t>
            </a:r>
            <a:r>
              <a:rPr lang="en-US" altLang="ko-KR"/>
              <a:t>.</a:t>
            </a:r>
          </a:p>
          <a:p>
            <a:pPr lvl="1"/>
            <a:r>
              <a:rPr lang="en-US"/>
              <a:t>pi </a:t>
            </a:r>
            <a:r>
              <a:rPr lang="ko-KR" altLang="en-US"/>
              <a:t>사용자의 암호 변경</a:t>
            </a:r>
            <a:endParaRPr lang="en-US"/>
          </a:p>
          <a:p>
            <a:pPr lvl="2"/>
            <a:r>
              <a:rPr lang="en-US"/>
              <a:t>sudo passwd pi</a:t>
            </a:r>
          </a:p>
          <a:p>
            <a:pPr lvl="1"/>
            <a:r>
              <a:rPr lang="ko-KR" altLang="en-US"/>
              <a:t>관리자 암호 변경</a:t>
            </a:r>
            <a:endParaRPr lang="en-US" altLang="ko-KR"/>
          </a:p>
          <a:p>
            <a:pPr lvl="2"/>
            <a:r>
              <a:rPr lang="en-US"/>
              <a:t>sudo passwd</a:t>
            </a:r>
          </a:p>
          <a:p>
            <a:r>
              <a:rPr lang="ko-KR" altLang="en-US" smtClean="0"/>
              <a:t>업데이트</a:t>
            </a:r>
            <a:r>
              <a:rPr lang="en-US" altLang="ko-KR" smtClean="0"/>
              <a:t>/</a:t>
            </a:r>
            <a:r>
              <a:rPr lang="ko-KR" altLang="en-US" smtClean="0"/>
              <a:t>업그레이드는 일주일에 한 번 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r>
              <a:rPr lang="en-US" smtClean="0"/>
              <a:t>sudo apt update</a:t>
            </a:r>
          </a:p>
          <a:p>
            <a:pPr lvl="1"/>
            <a:r>
              <a:rPr lang="en-US" smtClean="0"/>
              <a:t>sudo apt upgrade –y</a:t>
            </a:r>
          </a:p>
          <a:p>
            <a:pPr lvl="1"/>
            <a:r>
              <a:rPr lang="en-US" smtClean="0"/>
              <a:t>sudo apt autoremove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29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 나비오 운영체제 정보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064578"/>
          </a:xfrm>
        </p:spPr>
        <p:txBody>
          <a:bodyPr/>
          <a:lstStyle/>
          <a:p>
            <a:r>
              <a:rPr lang="ko-KR" altLang="en-US" smtClean="0"/>
              <a:t>커널 버전 확인</a:t>
            </a:r>
            <a:endParaRPr lang="en-US" altLang="ko-KR" smtClean="0"/>
          </a:p>
          <a:p>
            <a:pPr lvl="1"/>
            <a:r>
              <a:rPr lang="en-US" altLang="ko-KR" smtClean="0"/>
              <a:t>uname -a</a:t>
            </a:r>
          </a:p>
          <a:p>
            <a:r>
              <a:rPr lang="ko-KR" altLang="en-US" smtClean="0"/>
              <a:t>배포판 버전 확인</a:t>
            </a:r>
            <a:endParaRPr lang="en-US" altLang="ko-KR" smtClean="0"/>
          </a:p>
          <a:p>
            <a:pPr lvl="1"/>
            <a:r>
              <a:rPr lang="en-US" smtClean="0"/>
              <a:t>lsb_release -a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26" y="3837836"/>
            <a:ext cx="7754432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62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Ardupilot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공식 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https://docs.emlid.com/navio2/common/ardupilot/installation-and-running/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typical-plane-setup-fra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95" y="3143781"/>
            <a:ext cx="3344015" cy="260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ical-quadcopter-setup-fra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44" y="3319011"/>
            <a:ext cx="2312548" cy="225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ypical-rover-setup-fra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14" y="3325474"/>
            <a:ext cx="2659335" cy="224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73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Choosing a vehicle, version and </a:t>
            </a:r>
            <a:r>
              <a:rPr lang="en-US" b="0" smtClean="0"/>
              <a:t>board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select the vehicle that would be launched by default you should configure it with emlidtool: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emlidtool ardupilot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1027" name="Picture 3" descr="emlidtool-u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81" y="2715819"/>
            <a:ext cx="4401708" cy="26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21568" y="5556806"/>
            <a:ext cx="4003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Open Sans"/>
              </a:rPr>
              <a:t>Before configuration emlidtool checks your </a:t>
            </a:r>
            <a:r>
              <a:rPr lang="en-US" sz="1200">
                <a:solidFill>
                  <a:srgbClr val="008BEE"/>
                </a:solidFill>
                <a:latin typeface="Open Sans"/>
                <a:hlinkClick r:id="rId3"/>
              </a:rPr>
              <a:t>RCIO</a:t>
            </a:r>
            <a:r>
              <a:rPr lang="en-US" sz="1200">
                <a:latin typeface="Open Sans"/>
              </a:rPr>
              <a:t> firmware and will suggest to update it if you have the outdated one: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35335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Choose your vehicle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150178"/>
          </a:xfrm>
        </p:spPr>
        <p:txBody>
          <a:bodyPr/>
          <a:lstStyle/>
          <a:p>
            <a:r>
              <a:rPr lang="en-US"/>
              <a:t>In the example below we'll use arducopter but it could've been just as well arduplane or ardurover.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5" descr="emlidtool-u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56" y="2573180"/>
            <a:ext cx="6546812" cy="35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369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Choose copter and Apply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2" descr="emlidtool-u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96541"/>
            <a:ext cx="8543925" cy="46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28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Specifying launching </a:t>
            </a:r>
            <a:r>
              <a:rPr lang="en-US" b="0" smtClean="0"/>
              <a:t>options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5039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 the </a:t>
            </a:r>
            <a:r>
              <a:rPr lang="en-US" smtClean="0"/>
              <a:t>file:</a:t>
            </a:r>
          </a:p>
          <a:p>
            <a:pPr lvl="1"/>
            <a:r>
              <a:rPr lang="en-US" smtClean="0"/>
              <a:t>sudo </a:t>
            </a:r>
            <a:r>
              <a:rPr lang="en-US"/>
              <a:t>nano /</a:t>
            </a:r>
            <a:r>
              <a:rPr lang="en-US" smtClean="0"/>
              <a:t>etc/default/arducopter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r>
              <a:rPr lang="en-US" smtClean="0"/>
              <a:t>Here </a:t>
            </a:r>
            <a:r>
              <a:rPr lang="en-US"/>
              <a:t>you can specify IP of your ground station.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392709" y="3005667"/>
            <a:ext cx="7832253" cy="3293209"/>
            <a:chOff x="1392709" y="3005667"/>
            <a:chExt cx="7120581" cy="3293209"/>
          </a:xfrm>
        </p:grpSpPr>
        <p:sp>
          <p:nvSpPr>
            <p:cNvPr id="13" name="직사각형 12"/>
            <p:cNvSpPr/>
            <p:nvPr/>
          </p:nvSpPr>
          <p:spPr>
            <a:xfrm>
              <a:off x="1392709" y="3005667"/>
              <a:ext cx="7120581" cy="3293209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69CD6"/>
                  </a:solidFill>
                  <a:latin typeface="Consolas" panose="020B0609020204030204" pitchFamily="49" charset="0"/>
                </a:rPr>
                <a:t>TELEM1</a:t>
              </a:r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600">
                  <a:solidFill>
                    <a:srgbClr val="CE9178"/>
                  </a:solidFill>
                  <a:latin typeface="Consolas" panose="020B0609020204030204" pitchFamily="49" charset="0"/>
                </a:rPr>
                <a:t>"-A udp:127.0.0.1:14550"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#TELEM2="-C /dev/ttyAMA0</a:t>
              </a:r>
              <a:r>
                <a:rPr lang="en-US" sz="1600" smtClean="0">
                  <a:solidFill>
                    <a:srgbClr val="6A9955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Options to pass to ArduPilot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569CD6"/>
                  </a:solidFill>
                  <a:latin typeface="Consolas" panose="020B0609020204030204" pitchFamily="49" charset="0"/>
                </a:rPr>
                <a:t>ARDUPILOT_OPTS</a:t>
              </a:r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600">
                  <a:solidFill>
                    <a:srgbClr val="CE9178"/>
                  </a:solidFill>
                  <a:latin typeface="Consolas" panose="020B0609020204030204" pitchFamily="49" charset="0"/>
                </a:rPr>
                <a:t>"$TELEM1 $TELEM2"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-A is a console switch (usually this is a Wi-Fi link)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-C is a telemetry switch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Usually this is either /dev/ttyAMA0 - UART connector on your Navio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or /dev/ttyUSB0 if you're using a serial to USB convertor</a:t>
              </a:r>
              <a:endParaRPr lang="en-US" sz="16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6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600">
                  <a:solidFill>
                    <a:srgbClr val="6A9955"/>
                  </a:solidFill>
                  <a:latin typeface="Consolas" panose="020B0609020204030204" pitchFamily="49" charset="0"/>
                </a:rPr>
                <a:t># -B or -E is used to specify non default GPS</a:t>
              </a:r>
              <a:endPara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87466" y="3005668"/>
              <a:ext cx="921184" cy="305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87354" y="3502227"/>
            <a:ext cx="31117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접속 노트북의 </a:t>
            </a:r>
            <a:r>
              <a:rPr lang="en-US" altLang="ko-KR" b="1" smtClean="0">
                <a:solidFill>
                  <a:srgbClr val="FF0000"/>
                </a:solidFill>
              </a:rPr>
              <a:t>IP </a:t>
            </a:r>
            <a:r>
              <a:rPr lang="ko-KR" altLang="en-US" b="1" smtClean="0">
                <a:solidFill>
                  <a:srgbClr val="FF0000"/>
                </a:solidFill>
              </a:rPr>
              <a:t>주소로 변경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>
            <a:stCxn id="14" idx="1"/>
            <a:endCxn id="9" idx="3"/>
          </p:cNvCxnSpPr>
          <p:nvPr/>
        </p:nvCxnSpPr>
        <p:spPr>
          <a:xfrm flipH="1" flipV="1">
            <a:off x="4160108" y="3158640"/>
            <a:ext cx="2027246" cy="528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특징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GNSS </a:t>
            </a:r>
            <a:r>
              <a:rPr lang="en-US"/>
              <a:t>receiver</a:t>
            </a:r>
          </a:p>
          <a:p>
            <a:pPr lvl="1"/>
            <a:r>
              <a:rPr lang="en-US"/>
              <a:t>Tracks GPS, GLONASS, Beidou, Galileo and SBAS satellites. External antenna with MCX </a:t>
            </a:r>
            <a:r>
              <a:rPr lang="en-US" smtClean="0"/>
              <a:t>connector</a:t>
            </a:r>
          </a:p>
          <a:p>
            <a:r>
              <a:rPr lang="en-US"/>
              <a:t>Dual </a:t>
            </a:r>
            <a:r>
              <a:rPr lang="en-US" smtClean="0"/>
              <a:t>IMU</a:t>
            </a:r>
          </a:p>
          <a:p>
            <a:pPr lvl="1"/>
            <a:r>
              <a:rPr lang="en-US" smtClean="0"/>
              <a:t>Accelerometers</a:t>
            </a:r>
            <a:r>
              <a:rPr lang="en-US"/>
              <a:t>, gyroscopes and magnetometers for orientation and motion </a:t>
            </a:r>
            <a:r>
              <a:rPr lang="en-US" smtClean="0"/>
              <a:t>sensing</a:t>
            </a:r>
          </a:p>
          <a:p>
            <a:r>
              <a:rPr lang="en-US"/>
              <a:t>RC I/O </a:t>
            </a:r>
            <a:r>
              <a:rPr lang="en-US" smtClean="0"/>
              <a:t>co-processor</a:t>
            </a:r>
          </a:p>
          <a:p>
            <a:pPr lvl="1"/>
            <a:r>
              <a:rPr lang="en-US" smtClean="0"/>
              <a:t>Accepts </a:t>
            </a:r>
            <a:r>
              <a:rPr lang="en-US"/>
              <a:t>PPM/SBUS input and provides 14 PWM output channels for motors and </a:t>
            </a:r>
            <a:r>
              <a:rPr lang="en-US" smtClean="0"/>
              <a:t>servos</a:t>
            </a:r>
          </a:p>
          <a:p>
            <a:r>
              <a:rPr lang="en-US"/>
              <a:t>High resolution </a:t>
            </a:r>
            <a:r>
              <a:rPr lang="en-US" smtClean="0"/>
              <a:t>barometer</a:t>
            </a:r>
          </a:p>
          <a:p>
            <a:pPr lvl="1"/>
            <a:r>
              <a:rPr lang="en-US" smtClean="0"/>
              <a:t>Senses </a:t>
            </a:r>
            <a:r>
              <a:rPr lang="en-US"/>
              <a:t>altitude with 10 cm </a:t>
            </a:r>
            <a:r>
              <a:rPr lang="en-US" smtClean="0"/>
              <a:t>resolution</a:t>
            </a:r>
          </a:p>
          <a:p>
            <a:r>
              <a:rPr lang="en-US"/>
              <a:t>Extension </a:t>
            </a:r>
            <a:r>
              <a:rPr lang="en-US" smtClean="0"/>
              <a:t>ports</a:t>
            </a:r>
          </a:p>
          <a:p>
            <a:pPr lvl="1"/>
            <a:r>
              <a:rPr lang="en-US" smtClean="0"/>
              <a:t>Exposed </a:t>
            </a:r>
            <a:r>
              <a:rPr lang="en-US"/>
              <a:t>ADC, I2C and UART interfaces for sensors and </a:t>
            </a:r>
            <a:r>
              <a:rPr lang="en-US" smtClean="0"/>
              <a:t>radios</a:t>
            </a:r>
          </a:p>
          <a:p>
            <a:r>
              <a:rPr lang="en-US"/>
              <a:t>Triple redundant power </a:t>
            </a:r>
            <a:r>
              <a:rPr lang="en-US" smtClean="0"/>
              <a:t>supply</a:t>
            </a:r>
          </a:p>
          <a:p>
            <a:pPr lvl="1"/>
            <a:r>
              <a:rPr lang="en-US" smtClean="0"/>
              <a:t>With </a:t>
            </a:r>
            <a:r>
              <a:rPr lang="en-US"/>
              <a:t>overvoltage protection and power module port for voltage and current </a:t>
            </a:r>
            <a:r>
              <a:rPr lang="en-US" smtClean="0"/>
              <a:t>sensing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38" name="Picture 14" descr="https://docs.emlid.com/navio/img/Navio-_34_600x6001-600x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6719">
            <a:off x="5633254" y="-330279"/>
            <a:ext cx="4078801" cy="25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최신 </a:t>
            </a:r>
            <a:r>
              <a:rPr lang="en-US" altLang="ko-KR"/>
              <a:t>Ardupilot </a:t>
            </a:r>
            <a:r>
              <a:rPr lang="ko-KR" altLang="en-US"/>
              <a:t>프로그램 설치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다운로드 및 권한 부여</a:t>
            </a:r>
            <a:endParaRPr lang="en-US" sz="2000" smtClean="0"/>
          </a:p>
          <a:p>
            <a:pPr lvl="1"/>
            <a:r>
              <a:rPr lang="en-US" sz="1800"/>
              <a:t>wget --no-cache </a:t>
            </a:r>
            <a:r>
              <a:rPr lang="en-US" sz="1800" smtClean="0"/>
              <a:t>http://firmware.eu.ardupilot.org/Copter/stable/navio2/arducopter</a:t>
            </a:r>
            <a:endParaRPr lang="en-US" sz="2000" smtClean="0"/>
          </a:p>
          <a:p>
            <a:pPr lvl="1"/>
            <a:r>
              <a:rPr lang="en-US" sz="2000" smtClean="0"/>
              <a:t>chmod +x arducopter </a:t>
            </a:r>
          </a:p>
          <a:p>
            <a:pPr lvl="1"/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Launching a custom ArduPilot </a:t>
            </a:r>
            <a:r>
              <a:rPr lang="en-US" b="0" smtClean="0"/>
              <a:t>binary 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32058"/>
          </a:xfrm>
        </p:spPr>
        <p:txBody>
          <a:bodyPr>
            <a:normAutofit/>
          </a:bodyPr>
          <a:lstStyle/>
          <a:p>
            <a:r>
              <a:rPr lang="ko-KR" altLang="en-US" smtClean="0"/>
              <a:t>서비스 파일 </a:t>
            </a:r>
            <a:r>
              <a:rPr lang="en-US" smtClean="0"/>
              <a:t>/etc/systemd/system/ardupilot.service </a:t>
            </a:r>
            <a:r>
              <a:rPr lang="ko-KR" altLang="en-US" smtClean="0"/>
              <a:t>을 편집한다</a:t>
            </a:r>
            <a:r>
              <a:rPr lang="en-US" altLang="ko-KR" smtClean="0"/>
              <a:t>.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926844" y="2448350"/>
            <a:ext cx="8718600" cy="3816429"/>
            <a:chOff x="926844" y="2448350"/>
            <a:chExt cx="8718600" cy="3816429"/>
          </a:xfrm>
        </p:grpSpPr>
        <p:sp>
          <p:nvSpPr>
            <p:cNvPr id="8" name="직사각형 7"/>
            <p:cNvSpPr/>
            <p:nvPr/>
          </p:nvSpPr>
          <p:spPr>
            <a:xfrm>
              <a:off x="926844" y="2448350"/>
              <a:ext cx="8718600" cy="381642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[Unit]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Description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=ArduPilot for Linux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After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=systemd-modules-load.service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Documentation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=https://docs.emlid.com/navio2/navio-ardupilot/installation-and-running/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#autostarting-ardupilot-on-boot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Conflicts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=arduplane.service arducopter.service ardurover.service</a:t>
              </a: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[Service]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EnvironmentFile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=/</a:t>
              </a:r>
              <a:r>
                <a:rPr lang="en-US" sz="120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etc/default/ardupilot 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 Uncomment and modify this line if you want to launch your own binary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 smtClean="0">
                  <a:solidFill>
                    <a:srgbClr val="6A9955"/>
                  </a:solidFill>
                  <a:latin typeface="Consolas" panose="020B0609020204030204" pitchFamily="49" charset="0"/>
                </a:rPr>
                <a:t>ExecStart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=/bin/sh -c </a:t>
              </a:r>
              <a:r>
                <a:rPr lang="en-US" sz="1400" b="1">
                  <a:solidFill>
                    <a:srgbClr val="FF0000"/>
                  </a:solidFill>
                  <a:latin typeface="Consolas" panose="020B0609020204030204" pitchFamily="49" charset="0"/>
                </a:rPr>
                <a:t>"/home/pi/arducopter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 ${ARDUPILOT_OPTS}"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##### CAUTION ######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# There should be only one uncommented ExecStart in this </a:t>
              </a:r>
              <a:r>
                <a:rPr lang="en-US" sz="1200" smtClean="0">
                  <a:solidFill>
                    <a:srgbClr val="6A9955"/>
                  </a:solidFill>
                  <a:latin typeface="Consolas" panose="020B0609020204030204" pitchFamily="49" charset="0"/>
                </a:rPr>
                <a:t>file</a:t>
              </a:r>
              <a:r>
                <a:rPr lang="en-US" sz="120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endParaRPr lang="en-US" sz="120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Restart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=on-failure</a:t>
              </a:r>
            </a:p>
            <a:p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/>
              </a:r>
              <a:b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[Install]</a:t>
              </a:r>
            </a:p>
            <a:p>
              <a:r>
                <a:rPr lang="en-US" sz="1200">
                  <a:solidFill>
                    <a:srgbClr val="569CD6"/>
                  </a:solidFill>
                  <a:latin typeface="Consolas" panose="020B0609020204030204" pitchFamily="49" charset="0"/>
                </a:rPr>
                <a:t>WantedBy</a:t>
              </a:r>
              <a:r>
                <a:rPr lang="en-US" sz="1200">
                  <a:solidFill>
                    <a:srgbClr val="D4D4D4"/>
                  </a:solidFill>
                  <a:latin typeface="Consolas" panose="020B0609020204030204" pitchFamily="49" charset="0"/>
                </a:rPr>
                <a:t>=multi-user.target</a:t>
              </a:r>
              <a:endPara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16195" y="4448137"/>
              <a:ext cx="1894702" cy="305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973170" y="2008026"/>
            <a:ext cx="31117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최신 </a:t>
            </a:r>
            <a:r>
              <a:rPr lang="en-US" altLang="ko-KR" b="1" smtClean="0">
                <a:solidFill>
                  <a:srgbClr val="FF0000"/>
                </a:solidFill>
              </a:rPr>
              <a:t>ardupilot </a:t>
            </a:r>
            <a:r>
              <a:rPr lang="ko-KR" altLang="en-US" b="1" smtClean="0">
                <a:solidFill>
                  <a:srgbClr val="FF0000"/>
                </a:solidFill>
              </a:rPr>
              <a:t>프로그램 경로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10" idx="1"/>
            <a:endCxn id="9" idx="0"/>
          </p:cNvCxnSpPr>
          <p:nvPr/>
        </p:nvCxnSpPr>
        <p:spPr>
          <a:xfrm flipH="1">
            <a:off x="3863546" y="2192692"/>
            <a:ext cx="2109624" cy="2255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2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smtClean="0"/>
              <a:t>Ardupilot </a:t>
            </a:r>
            <a:r>
              <a:rPr lang="ko-KR" altLang="en-US" b="0" smtClean="0"/>
              <a:t>서비스 관리</a:t>
            </a:r>
            <a:r>
              <a:rPr lang="en-US" b="0" smtClean="0"/>
              <a:t> 3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3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재시작</a:t>
            </a:r>
            <a:endParaRPr lang="en-US" altLang="ko-KR" smtClean="0"/>
          </a:p>
          <a:p>
            <a:pPr lvl="1"/>
            <a:r>
              <a:rPr lang="en-US"/>
              <a:t>sudo systemctl </a:t>
            </a:r>
            <a:r>
              <a:rPr lang="en-US" smtClean="0"/>
              <a:t>daemon-reload</a:t>
            </a:r>
          </a:p>
          <a:p>
            <a:pPr lvl="1"/>
            <a:r>
              <a:rPr lang="en-US"/>
              <a:t>sudo systemctl </a:t>
            </a:r>
            <a:r>
              <a:rPr lang="en-US" smtClean="0"/>
              <a:t>status </a:t>
            </a:r>
            <a:r>
              <a:rPr lang="en-US"/>
              <a:t>ardupilot</a:t>
            </a:r>
          </a:p>
          <a:p>
            <a:pPr lvl="1"/>
            <a:r>
              <a:rPr lang="en-US" smtClean="0"/>
              <a:t>sudo </a:t>
            </a:r>
            <a:r>
              <a:rPr lang="en-US"/>
              <a:t>systemctl start ardupilot 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systemctl </a:t>
            </a:r>
            <a:r>
              <a:rPr lang="en-US" smtClean="0"/>
              <a:t>enable ardupilot</a:t>
            </a:r>
          </a:p>
          <a:p>
            <a:r>
              <a:rPr lang="ko-KR" altLang="en-US" smtClean="0"/>
              <a:t>라즈베리파이 리부팅</a:t>
            </a:r>
            <a:endParaRPr lang="en-US" altLang="ko-KR" smtClean="0"/>
          </a:p>
          <a:p>
            <a:pPr lvl="1"/>
            <a:r>
              <a:rPr lang="en-US" smtClean="0"/>
              <a:t>sudo reboot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Streaming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문서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https://docs.emlid.com/navio2/common/dev/video-streaming/</a:t>
            </a:r>
            <a:endParaRPr lang="en-US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Ardupilot </a:t>
            </a:r>
            <a:r>
              <a:rPr lang="ko-KR" altLang="en-US" smtClean="0"/>
              <a:t>소스 빌드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7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ardupilot </a:t>
            </a:r>
            <a:r>
              <a:rPr lang="ko-KR" altLang="en-US" smtClean="0"/>
              <a:t>소스 빌딩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smtClean="0"/>
              <a:t>Python </a:t>
            </a:r>
            <a:r>
              <a:rPr lang="ko-KR" altLang="en-US" sz="1600" smtClean="0"/>
              <a:t>패키지 설</a:t>
            </a:r>
            <a:r>
              <a:rPr lang="ko-KR" altLang="en-US" sz="1600"/>
              <a:t>치</a:t>
            </a:r>
            <a:endParaRPr lang="en-US" altLang="ko-KR" sz="1600"/>
          </a:p>
          <a:p>
            <a:pPr lvl="1"/>
            <a:r>
              <a:rPr lang="en-US" sz="1600"/>
              <a:t>pip install future</a:t>
            </a:r>
          </a:p>
          <a:p>
            <a:r>
              <a:rPr lang="en-US" sz="1600"/>
              <a:t>Aliasing</a:t>
            </a:r>
          </a:p>
          <a:p>
            <a:pPr lvl="1"/>
            <a:r>
              <a:rPr lang="en-US" sz="1600"/>
              <a:t>alias waf</a:t>
            </a:r>
            <a:r>
              <a:rPr lang="en-US" sz="1600" smtClean="0"/>
              <a:t>="/home/pi/ardupilot/modules/waf/waf-light</a:t>
            </a:r>
            <a:r>
              <a:rPr lang="en-US" sz="1600"/>
              <a:t>"</a:t>
            </a:r>
          </a:p>
          <a:p>
            <a:r>
              <a:rPr lang="en-US" sz="1600" smtClean="0"/>
              <a:t>Download </a:t>
            </a:r>
            <a:r>
              <a:rPr lang="en-US" sz="1600"/>
              <a:t>the ArduPilot code and update submodules</a:t>
            </a:r>
            <a:r>
              <a:rPr lang="en-US" sz="1600" smtClean="0"/>
              <a:t>:</a:t>
            </a:r>
          </a:p>
          <a:p>
            <a:pPr lvl="1"/>
            <a:r>
              <a:rPr lang="en-US" sz="1600"/>
              <a:t>git clone https://github.com/ArduPilot/ardupilot.git </a:t>
            </a:r>
          </a:p>
          <a:p>
            <a:pPr lvl="1"/>
            <a:r>
              <a:rPr lang="en-US" sz="1600" smtClean="0"/>
              <a:t>cd ardupilot</a:t>
            </a:r>
          </a:p>
          <a:p>
            <a:pPr lvl="1"/>
            <a:r>
              <a:rPr lang="en-US" sz="1600" smtClean="0"/>
              <a:t>git </a:t>
            </a:r>
            <a:r>
              <a:rPr lang="en-US" sz="1600"/>
              <a:t>submodule </a:t>
            </a:r>
            <a:r>
              <a:rPr lang="en-US" sz="1600" smtClean="0"/>
              <a:t>update --init --recursive </a:t>
            </a:r>
            <a:endParaRPr lang="en-US" sz="1600"/>
          </a:p>
          <a:p>
            <a:r>
              <a:rPr lang="en-US" sz="1600" smtClean="0"/>
              <a:t>Waf config</a:t>
            </a:r>
          </a:p>
          <a:p>
            <a:pPr lvl="1"/>
            <a:r>
              <a:rPr lang="en-US" sz="1600"/>
              <a:t>waf configure </a:t>
            </a:r>
            <a:r>
              <a:rPr lang="en-US" sz="1600" smtClean="0"/>
              <a:t> --board=navio2</a:t>
            </a:r>
            <a:endParaRPr lang="en-US" sz="1600" smtClean="0"/>
          </a:p>
          <a:p>
            <a:r>
              <a:rPr lang="en-US" sz="1600" smtClean="0"/>
              <a:t>Build arducopter</a:t>
            </a:r>
          </a:p>
          <a:p>
            <a:pPr lvl="1"/>
            <a:r>
              <a:rPr lang="en-US" sz="1600" smtClean="0"/>
              <a:t>waf copter</a:t>
            </a:r>
          </a:p>
          <a:p>
            <a:r>
              <a:rPr lang="en-US" sz="1600" smtClean="0"/>
              <a:t>Copy the binary</a:t>
            </a:r>
          </a:p>
          <a:p>
            <a:pPr lvl="1"/>
            <a:r>
              <a:rPr lang="en-US" sz="1600" smtClean="0"/>
              <a:t>cp build/navio2/bin/arducopter </a:t>
            </a:r>
            <a:r>
              <a:rPr lang="en-US" sz="1600" smtClean="0"/>
              <a:t>  ~ </a:t>
            </a:r>
            <a:endParaRPr lang="en-US" sz="16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1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나비오 </a:t>
            </a:r>
            <a:r>
              <a:rPr lang="en-US" altLang="ko-KR" smtClean="0"/>
              <a:t>PX4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10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1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문서</a:t>
            </a:r>
            <a:endParaRPr lang="en-US" altLang="ko-KR" sz="2400" smtClean="0"/>
          </a:p>
          <a:p>
            <a:pPr lvl="1"/>
            <a:r>
              <a:rPr lang="en-US" sz="2400">
                <a:hlinkClick r:id="rId2"/>
              </a:rPr>
              <a:t>https://</a:t>
            </a:r>
            <a:r>
              <a:rPr lang="en-US" sz="2400" smtClean="0">
                <a:hlinkClick r:id="rId2"/>
              </a:rPr>
              <a:t>docs.px4.io/en/flight_controller/raspberry_pi_navio2.html</a:t>
            </a:r>
            <a:r>
              <a:rPr lang="en-US" sz="2400" smtClean="0"/>
              <a:t> </a:t>
            </a:r>
            <a:endParaRPr lang="en-US" sz="2400"/>
          </a:p>
          <a:p>
            <a:r>
              <a:rPr lang="en-US" sz="2400"/>
              <a:t>Changing </a:t>
            </a:r>
            <a:r>
              <a:rPr lang="en-US" sz="2400" smtClean="0"/>
              <a:t>hostnames</a:t>
            </a:r>
          </a:p>
          <a:p>
            <a:r>
              <a:rPr lang="en-US" sz="2400"/>
              <a:t>Setting up Avahi (Zeroconf</a:t>
            </a:r>
            <a:r>
              <a:rPr lang="en-US" sz="2400" smtClean="0"/>
              <a:t>)</a:t>
            </a:r>
          </a:p>
          <a:p>
            <a:pPr lvl="1"/>
            <a:r>
              <a:rPr lang="pt-BR" sz="2400"/>
              <a:t>sudo usermod -a -G dialout $USER</a:t>
            </a:r>
            <a:endParaRPr lang="en-US" sz="2400" smtClean="0"/>
          </a:p>
          <a:p>
            <a:pPr lvl="1"/>
            <a:r>
              <a:rPr lang="en-US" sz="2400"/>
              <a:t>sudo </a:t>
            </a:r>
            <a:r>
              <a:rPr lang="en-US" sz="2400" smtClean="0"/>
              <a:t>apt install avahi-daemon </a:t>
            </a:r>
            <a:r>
              <a:rPr lang="en-US" sz="2400"/>
              <a:t>insserv</a:t>
            </a:r>
          </a:p>
          <a:p>
            <a:pPr lvl="1"/>
            <a:r>
              <a:rPr lang="en-US" sz="2400"/>
              <a:t>sudo insserv </a:t>
            </a:r>
            <a:r>
              <a:rPr lang="en-US" sz="2400" smtClean="0"/>
              <a:t>avahi-daemon</a:t>
            </a:r>
          </a:p>
          <a:p>
            <a:pPr lvl="1"/>
            <a:r>
              <a:rPr lang="en-US" sz="2400" smtClean="0"/>
              <a:t>sudo </a:t>
            </a:r>
            <a:r>
              <a:rPr lang="en-US" sz="2400" smtClean="0"/>
              <a:t>apt install python-jinja2</a:t>
            </a:r>
          </a:p>
          <a:p>
            <a:pPr lvl="1"/>
            <a:r>
              <a:rPr lang="en-US" sz="2400"/>
              <a:t>sudo apt install cmake python-empy</a:t>
            </a:r>
          </a:p>
          <a:p>
            <a:pPr lvl="1"/>
            <a:r>
              <a:rPr lang="en-US" sz="2400" smtClean="0"/>
              <a:t>sudo </a:t>
            </a:r>
            <a:r>
              <a:rPr lang="en-US" sz="2400"/>
              <a:t>pip install numpy </a:t>
            </a:r>
            <a:r>
              <a:rPr lang="en-US" sz="2400" smtClean="0"/>
              <a:t>toml </a:t>
            </a:r>
            <a:endParaRPr lang="en-US" sz="2400" smtClean="0"/>
          </a:p>
          <a:p>
            <a:endParaRPr lang="en-US" sz="2400" smtClean="0"/>
          </a:p>
          <a:p>
            <a:pPr lvl="1"/>
            <a:endParaRPr lang="en-US" sz="2400"/>
          </a:p>
          <a:p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45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소스 빌딩 </a:t>
            </a:r>
            <a:r>
              <a:rPr lang="en-US" altLang="ko-KR" smtClean="0"/>
              <a:t>2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ko-KR" altLang="en-US" sz="1800" smtClean="0">
                <a:solidFill>
                  <a:prstClr val="black"/>
                </a:solidFill>
              </a:rPr>
              <a:t>빌드 유틸 다운로드</a:t>
            </a:r>
            <a:endParaRPr lang="en-US" altLang="ko-KR" sz="1800" smtClean="0">
              <a:solidFill>
                <a:prstClr val="black"/>
              </a:solidFill>
            </a:endParaRPr>
          </a:p>
          <a:p>
            <a:pPr lvl="1"/>
            <a:r>
              <a:rPr lang="en-US" altLang="ko-KR" sz="1800" smtClean="0">
                <a:solidFill>
                  <a:prstClr val="black"/>
                </a:solidFill>
              </a:rPr>
              <a:t>wget https</a:t>
            </a:r>
            <a:r>
              <a:rPr lang="en-US" altLang="ko-KR" sz="1800">
                <a:solidFill>
                  <a:prstClr val="black"/>
                </a:solidFill>
              </a:rPr>
              <a:t>://</a:t>
            </a:r>
            <a:r>
              <a:rPr lang="en-US" altLang="ko-KR" sz="1800" smtClean="0">
                <a:solidFill>
                  <a:prstClr val="black"/>
                </a:solidFill>
              </a:rPr>
              <a:t>raw.githubusercontent.com/PX4/Devguide/v1.9.0/build_scripts/ubuntu_sim_nuttx.sh</a:t>
            </a:r>
          </a:p>
          <a:p>
            <a:pPr lvl="1"/>
            <a:r>
              <a:rPr lang="en-US" altLang="ko-KR" sz="1800" smtClean="0">
                <a:solidFill>
                  <a:prstClr val="black"/>
                </a:solidFill>
              </a:rPr>
              <a:t>source ./ubuntu_sim_nuttx.sh</a:t>
            </a:r>
            <a:endParaRPr lang="en-US" altLang="ko-KR" sz="1800">
              <a:solidFill>
                <a:prstClr val="black"/>
              </a:solidFill>
            </a:endParaRPr>
          </a:p>
          <a:p>
            <a:pPr lvl="0"/>
            <a:r>
              <a:rPr lang="ko-KR" altLang="en-US" sz="1800" smtClean="0">
                <a:solidFill>
                  <a:prstClr val="black"/>
                </a:solidFill>
              </a:rPr>
              <a:t>폴더 </a:t>
            </a:r>
            <a:r>
              <a:rPr lang="ko-KR" altLang="en-US" sz="1800">
                <a:solidFill>
                  <a:prstClr val="black"/>
                </a:solidFill>
              </a:rPr>
              <a:t>이동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cd  ~/src/Firmware</a:t>
            </a:r>
          </a:p>
          <a:p>
            <a:pPr lvl="0"/>
            <a:r>
              <a:rPr lang="ko-KR" altLang="en-US" sz="1800">
                <a:solidFill>
                  <a:prstClr val="black"/>
                </a:solidFill>
              </a:rPr>
              <a:t>소스 업데이트</a:t>
            </a:r>
            <a:endParaRPr lang="en-US" sz="1800">
              <a:solidFill>
                <a:prstClr val="black"/>
              </a:solidFill>
            </a:endParaRPr>
          </a:p>
          <a:p>
            <a:pPr lvl="1"/>
            <a:r>
              <a:rPr lang="en-US" sz="1800">
                <a:solidFill>
                  <a:prstClr val="black"/>
                </a:solidFill>
              </a:rPr>
              <a:t>git pull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sync  --recursive</a:t>
            </a:r>
          </a:p>
          <a:p>
            <a:pPr lvl="1"/>
            <a:r>
              <a:rPr lang="en-US" sz="1800">
                <a:solidFill>
                  <a:prstClr val="black"/>
                </a:solidFill>
              </a:rPr>
              <a:t>git submodule update  --init --recursive</a:t>
            </a:r>
            <a:endParaRPr lang="en-US" altLang="ko-KR" sz="1800" smtClean="0"/>
          </a:p>
          <a:p>
            <a:r>
              <a:rPr lang="ko-KR" altLang="en-US" sz="1800" smtClean="0"/>
              <a:t>빌드</a:t>
            </a:r>
            <a:endParaRPr lang="en-US" altLang="ko-KR" sz="1800" smtClean="0"/>
          </a:p>
          <a:p>
            <a:pPr lvl="1"/>
            <a:r>
              <a:rPr lang="en-US" sz="1800"/>
              <a:t>make emlid_navio2_native</a:t>
            </a:r>
          </a:p>
          <a:p>
            <a:r>
              <a:rPr lang="ko-KR" altLang="en-US" sz="1800" smtClean="0"/>
              <a:t>실행</a:t>
            </a:r>
            <a:endParaRPr lang="en-US" altLang="ko-KR" sz="1800" smtClean="0"/>
          </a:p>
          <a:p>
            <a:pPr lvl="1"/>
            <a:r>
              <a:rPr lang="en-US" sz="1800" smtClean="0"/>
              <a:t>sudo killall arducopter</a:t>
            </a:r>
          </a:p>
          <a:p>
            <a:pPr lvl="1"/>
            <a:r>
              <a:rPr lang="en-US" sz="1800" smtClean="0"/>
              <a:t>sudo </a:t>
            </a:r>
            <a:r>
              <a:rPr lang="en-US" sz="1800"/>
              <a:t>./build/emlid_navio2_native/bin/px4 -s ./posix-configs/rpi/px4.config</a:t>
            </a:r>
            <a:endParaRPr lang="en-US" sz="1800" smtClean="0"/>
          </a:p>
          <a:p>
            <a:endParaRPr lang="en-US" sz="1800" smtClean="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8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PX4 </a:t>
            </a:r>
            <a:r>
              <a:rPr lang="ko-KR" altLang="en-US" smtClean="0"/>
              <a:t>자동 실행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sudo vi /etc/rc.local</a:t>
            </a:r>
          </a:p>
          <a:p>
            <a:pPr lvl="1"/>
            <a:r>
              <a:rPr lang="en-US" sz="2000"/>
              <a:t>systemctl stop </a:t>
            </a:r>
            <a:r>
              <a:rPr lang="en-US" sz="2000" smtClean="0"/>
              <a:t>arducopter</a:t>
            </a:r>
          </a:p>
          <a:p>
            <a:pPr lvl="1"/>
            <a:r>
              <a:rPr lang="en-US" sz="2000" smtClean="0"/>
              <a:t>cd </a:t>
            </a:r>
            <a:r>
              <a:rPr lang="en-US" sz="2000"/>
              <a:t>/home/pi/src/Firmware &amp;&amp; ./build/emlid_navio2_native/bin/px4 -d -s ./posix-configs/rpi/px4.config &gt; px4.log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0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OS </a:t>
            </a:r>
            <a:r>
              <a:rPr lang="ko-KR" altLang="en-US" smtClean="0"/>
              <a:t>설치</a:t>
            </a:r>
            <a:endParaRPr lang="en-US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367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This is a Raspbian you know with ArduPilot and ROS </a:t>
            </a:r>
            <a:r>
              <a:rPr lang="en-US" smtClean="0"/>
              <a:t>preinstalled and </a:t>
            </a:r>
            <a:r>
              <a:rPr lang="en-US"/>
              <a:t>ready to run with a couple of simple commands</a:t>
            </a:r>
            <a:r>
              <a:rPr lang="en-US" smtClean="0"/>
              <a:t>. Also </a:t>
            </a:r>
            <a:r>
              <a:rPr lang="en-US"/>
              <a:t>comes with DroneKit and GStreamer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9" y="2545420"/>
            <a:ext cx="3495312" cy="31471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50" y="2218950"/>
            <a:ext cx="4764657" cy="3922126"/>
          </a:xfrm>
          <a:prstGeom prst="rect">
            <a:avLst/>
          </a:prstGeom>
        </p:spPr>
      </p:pic>
      <p:pic>
        <p:nvPicPr>
          <p:cNvPr id="2055" name="Picture 7" descr="ArduPilo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860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45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RC </a:t>
            </a:r>
            <a:r>
              <a:rPr lang="ko-KR" altLang="en-US" smtClean="0"/>
              <a:t>연결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34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X8R Binding Procedure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Binding is the process of uniquely associating a particular receiver to a transmitter module. A transmitter </a:t>
            </a:r>
            <a:r>
              <a:rPr lang="en-US" smtClean="0"/>
              <a:t>module can </a:t>
            </a:r>
            <a:r>
              <a:rPr lang="en-US"/>
              <a:t>be bound to multiple receivers (not to be used simultaneously). A receiver can only be bound to </a:t>
            </a:r>
            <a:r>
              <a:rPr lang="en-US" smtClean="0"/>
              <a:t>one transmitter </a:t>
            </a:r>
            <a:r>
              <a:rPr lang="en-US"/>
              <a:t>module.</a:t>
            </a:r>
          </a:p>
          <a:p>
            <a:pPr>
              <a:lnSpc>
                <a:spcPct val="120000"/>
              </a:lnSpc>
            </a:pPr>
            <a:r>
              <a:rPr lang="en-US"/>
              <a:t>Follow the steps below to finish the binding procedure.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while holding the F/S button on the module (please refer to the module </a:t>
            </a:r>
            <a:r>
              <a:rPr lang="en-US" smtClean="0"/>
              <a:t>instruction manual </a:t>
            </a:r>
            <a:r>
              <a:rPr lang="en-US"/>
              <a:t>for switch positions). Release the button. The RED LED on the XJT module will flash, indicating </a:t>
            </a:r>
            <a:r>
              <a:rPr lang="en-US" smtClean="0"/>
              <a:t>the transmitter </a:t>
            </a:r>
            <a:r>
              <a:rPr lang="en-US"/>
              <a:t>is ready to bind to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Set </a:t>
            </a:r>
            <a:r>
              <a:rPr lang="en-US"/>
              <a:t>X8R receiver in bind mode (see below chart for details), The RED LED on the receiver will flash</a:t>
            </a:r>
            <a:r>
              <a:rPr lang="en-US" smtClean="0"/>
              <a:t>, indicating </a:t>
            </a:r>
            <a:r>
              <a:rPr lang="en-US"/>
              <a:t>the binding process is </a:t>
            </a:r>
            <a:r>
              <a:rPr lang="en-US" smtClean="0"/>
              <a:t>completed.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off both the transmitter and the </a:t>
            </a:r>
            <a:r>
              <a:rPr lang="en-US" smtClean="0"/>
              <a:t>receiver.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R"/>
            </a:pPr>
            <a:r>
              <a:rPr lang="en-US" smtClean="0"/>
              <a:t>Turn </a:t>
            </a:r>
            <a:r>
              <a:rPr lang="en-US"/>
              <a:t>on the transmitter and connect the battery. The GREEN LED on the receiver indicates the receiver </a:t>
            </a:r>
            <a:r>
              <a:rPr lang="en-US" smtClean="0"/>
              <a:t>is receiving </a:t>
            </a:r>
            <a:r>
              <a:rPr lang="en-US"/>
              <a:t>commands from the transmitter. The receiver/transmitter module binding will not have to be repeated</a:t>
            </a:r>
            <a:r>
              <a:rPr lang="en-US" smtClean="0"/>
              <a:t>, unless </a:t>
            </a:r>
            <a:r>
              <a:rPr lang="en-US"/>
              <a:t>one of the two is replaced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0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www.youtube.com/watch?v=RH_RuVbF2YU</a:t>
            </a:r>
            <a:endParaRPr lang="en-US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pic>
        <p:nvPicPr>
          <p:cNvPr id="8" name="RH_RuVbF2Y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0772" y="2556654"/>
            <a:ext cx="6184455" cy="34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12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FrSky X8R </a:t>
            </a:r>
            <a:r>
              <a:rPr lang="ko-KR" altLang="en-US" smtClean="0"/>
              <a:t>수신기 바인딩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19734"/>
          </a:xfrm>
        </p:spPr>
        <p:txBody>
          <a:bodyPr>
            <a:normAutofit/>
          </a:bodyPr>
          <a:lstStyle/>
          <a:p>
            <a:r>
              <a:rPr lang="ko-KR" altLang="en-US" smtClean="0"/>
              <a:t>바인딩 방법</a:t>
            </a:r>
            <a:endParaRPr lang="en-US" altLang="ko-KR" smtClean="0"/>
          </a:p>
          <a:p>
            <a:pPr lvl="1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://www.youtube.com/watch?v=jUkutJrzXFI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pic>
        <p:nvPicPr>
          <p:cNvPr id="7" name="jUkutJrzXF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0334" y="2552589"/>
            <a:ext cx="608533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37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/>
              <a:t>초기 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8678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초기 연결 모습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적색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9949" y="2171955"/>
            <a:ext cx="2666101" cy="4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2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X8R </a:t>
            </a:r>
            <a:r>
              <a:rPr lang="ko-KR" altLang="en-US"/>
              <a:t>수신기와 </a:t>
            </a:r>
            <a:r>
              <a:rPr lang="en-US" altLang="ko-KR"/>
              <a:t>Navio </a:t>
            </a:r>
            <a:r>
              <a:rPr lang="ko-KR" altLang="en-US" smtClean="0"/>
              <a:t>바인딩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02113"/>
          </a:xfrm>
        </p:spPr>
        <p:txBody>
          <a:bodyPr/>
          <a:lstStyle/>
          <a:p>
            <a:r>
              <a:rPr lang="en-US" smtClean="0"/>
              <a:t>X8R </a:t>
            </a:r>
            <a:r>
              <a:rPr lang="ko-KR" altLang="en-US" smtClean="0"/>
              <a:t>수신기와 </a:t>
            </a:r>
            <a:r>
              <a:rPr lang="en-US" altLang="ko-KR" smtClean="0"/>
              <a:t>Navio </a:t>
            </a:r>
            <a:r>
              <a:rPr lang="ko-KR" altLang="en-US" smtClean="0"/>
              <a:t>바인딩 결과</a:t>
            </a:r>
            <a:endParaRPr lang="en-US" altLang="ko-KR" smtClean="0"/>
          </a:p>
          <a:p>
            <a:pPr lvl="1"/>
            <a:r>
              <a:rPr lang="ko-KR" altLang="en-US" smtClean="0"/>
              <a:t>바인딩 되지 않으면 수신기에 녹색 </a:t>
            </a:r>
            <a:r>
              <a:rPr lang="en-US" altLang="ko-KR" smtClean="0"/>
              <a:t>LED</a:t>
            </a:r>
            <a:r>
              <a:rPr lang="ko-KR" altLang="en-US" smtClean="0"/>
              <a:t>가 깜빡 거림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3" y="2814639"/>
            <a:ext cx="450595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캘리브레이션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324894"/>
          </a:xfrm>
        </p:spPr>
        <p:txBody>
          <a:bodyPr/>
          <a:lstStyle/>
          <a:p>
            <a:r>
              <a:rPr lang="en-US" smtClean="0"/>
              <a:t>ArduPilot</a:t>
            </a:r>
            <a:r>
              <a:rPr lang="ko-KR" altLang="en-US" smtClean="0"/>
              <a:t>에서 </a:t>
            </a:r>
            <a:r>
              <a:rPr lang="en-US" altLang="ko-KR" smtClean="0"/>
              <a:t>RC </a:t>
            </a:r>
            <a:r>
              <a:rPr lang="ko-KR" altLang="en-US" smtClean="0"/>
              <a:t>신호를 보정할 수 있음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2333030"/>
            <a:ext cx="2865456" cy="34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39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https://community.emlid.com/t/first-build-quadcopter-autonomous-drone-rpi-3-b-navio2/12597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604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부록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7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공유기 설정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7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 H/W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16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공유기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Iptime </a:t>
            </a:r>
            <a:r>
              <a:rPr lang="ko-KR" altLang="en-US" smtClean="0"/>
              <a:t>공유기나 </a:t>
            </a:r>
            <a:r>
              <a:rPr lang="en-US" altLang="ko-KR" smtClean="0"/>
              <a:t>TP-Link </a:t>
            </a:r>
            <a:r>
              <a:rPr lang="ko-KR" altLang="en-US" smtClean="0"/>
              <a:t>공유기 매뉴얼 참고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52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호스트이름 변경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33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라즈베리파이 환경 설정 실행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25680"/>
          </a:xfrm>
        </p:spPr>
        <p:txBody>
          <a:bodyPr/>
          <a:lstStyle/>
          <a:p>
            <a:r>
              <a:rPr lang="en-US" smtClean="0"/>
              <a:t>sudo raspi-config</a:t>
            </a:r>
          </a:p>
          <a:p>
            <a:pPr lvl="1"/>
            <a:r>
              <a:rPr lang="en-US" smtClean="0"/>
              <a:t>A2 Hostname </a:t>
            </a:r>
            <a:r>
              <a:rPr lang="ko-KR" altLang="en-US" smtClean="0"/>
              <a:t>선택</a:t>
            </a:r>
            <a:endParaRPr lang="en-US"/>
          </a:p>
        </p:txBody>
      </p:sp>
      <p:pic>
        <p:nvPicPr>
          <p:cNvPr id="9" name="Picture 2" descr="hostname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450" y="2507377"/>
            <a:ext cx="5751100" cy="37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733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Read the notice and click </a:t>
            </a:r>
            <a:r>
              <a:rPr lang="en-US" b="1"/>
              <a:t>Ok</a:t>
            </a:r>
            <a:r>
              <a:rPr lang="en-US"/>
              <a:t>: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stname notice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2723035"/>
            <a:ext cx="47529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21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9158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Enter the new hostname. The hostname should contain only letters, numbers, and the hyphen </a:t>
            </a:r>
            <a:r>
              <a:rPr lang="en-US" smtClean="0"/>
              <a:t>(-):</a:t>
            </a:r>
          </a:p>
          <a:p>
            <a:r>
              <a:rPr lang="ko-KR" altLang="en-US" smtClean="0"/>
              <a:t>호스명은 </a:t>
            </a:r>
            <a:r>
              <a:rPr lang="en-US" altLang="ko-KR" smtClean="0"/>
              <a:t>navio_</a:t>
            </a:r>
            <a:r>
              <a:rPr lang="en-US" altLang="ko-KR" b="1" smtClean="0">
                <a:solidFill>
                  <a:srgbClr val="FF0000"/>
                </a:solidFill>
              </a:rPr>
              <a:t>{</a:t>
            </a:r>
            <a:r>
              <a:rPr lang="ko-KR" altLang="en-US" b="1" smtClean="0">
                <a:solidFill>
                  <a:srgbClr val="FF0000"/>
                </a:solidFill>
              </a:rPr>
              <a:t>영문이니셜</a:t>
            </a:r>
            <a:r>
              <a:rPr lang="en-US" altLang="ko-KR" b="1" smtClean="0">
                <a:solidFill>
                  <a:srgbClr val="FF0000"/>
                </a:solidFill>
              </a:rPr>
              <a:t>3</a:t>
            </a:r>
            <a:r>
              <a:rPr lang="ko-KR" altLang="en-US" b="1" smtClean="0">
                <a:solidFill>
                  <a:srgbClr val="FF0000"/>
                </a:solidFill>
              </a:rPr>
              <a:t>자</a:t>
            </a:r>
            <a:r>
              <a:rPr lang="en-US" altLang="ko-KR" b="1" smtClean="0">
                <a:solidFill>
                  <a:srgbClr val="FF0000"/>
                </a:solidFill>
              </a:rPr>
              <a:t>}</a:t>
            </a:r>
          </a:p>
          <a:p>
            <a:r>
              <a:rPr lang="ko-KR" altLang="en-US" smtClean="0"/>
              <a:t>변경후 라즈벨피 파이를 리부팅한다</a:t>
            </a:r>
            <a:r>
              <a:rPr lang="en-US" altLang="ko-KR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3074" name="Picture 2" descr="change hostname raspbian raspi 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3218078"/>
            <a:ext cx="47529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201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Calibration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18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APM Pre Arming Checks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36" y="1255713"/>
            <a:ext cx="8475128" cy="49212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54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모터 테스트 방법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 descr="Image result for mission planner motor test\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97580"/>
            <a:ext cx="8543925" cy="46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08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PreArm </a:t>
            </a:r>
            <a:r>
              <a:rPr lang="ko-KR" altLang="en-US" smtClean="0"/>
              <a:t>에러 해결책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mtClean="0"/>
              <a:t>logging failed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6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PreArm: loggin failed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06135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mtClean="0"/>
              <a:t>해결책</a:t>
            </a:r>
            <a:endParaRPr lang="en-US" smtClean="0">
              <a:hlinkClick r:id="rId2"/>
            </a:endParaRPr>
          </a:p>
          <a:p>
            <a:pPr lvl="1"/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community.emlid.com/t/navio2-prearm-logging-failed/14065</a:t>
            </a:r>
            <a:endParaRPr lang="en-US" smtClean="0"/>
          </a:p>
          <a:p>
            <a:pPr marL="457200" lvl="1" indent="0">
              <a:buNone/>
            </a:pPr>
            <a:endParaRPr lang="en-US" smtClean="0"/>
          </a:p>
          <a:p>
            <a:pPr marL="457200" lvl="1" indent="0">
              <a:buNone/>
            </a:pPr>
            <a:r>
              <a:rPr lang="en-US" sz="2600" smtClean="0">
                <a:latin typeface="+mn-lt"/>
              </a:rPr>
              <a:t>There </a:t>
            </a:r>
            <a:r>
              <a:rPr lang="en-US" sz="2600">
                <a:latin typeface="+mn-lt"/>
              </a:rPr>
              <a:t>are two possibilities</a:t>
            </a:r>
            <a:r>
              <a:rPr lang="en-US" sz="2600" smtClean="0">
                <a:latin typeface="+mn-lt"/>
              </a:rPr>
              <a:t>:</a:t>
            </a:r>
            <a:endParaRPr lang="en-US" sz="2600">
              <a:latin typeface="+mn-lt"/>
            </a:endParaRPr>
          </a:p>
          <a:p>
            <a:pPr marL="457200" lvl="1" indent="0">
              <a:buNone/>
            </a:pPr>
            <a:r>
              <a:rPr lang="en-US" sz="2600">
                <a:latin typeface="+mn-lt"/>
              </a:rPr>
              <a:t>SDcard log file is corrupted, I had the problem, sometimes with a fresh installation, sometimes after an uncontrolled crash like bad landing and fall on the side</a:t>
            </a:r>
            <a:r>
              <a:rPr lang="en-US" sz="2600" smtClean="0">
                <a:latin typeface="+mn-lt"/>
              </a:rPr>
              <a:t>…</a:t>
            </a:r>
            <a:endParaRPr lang="en-US" sz="2600">
              <a:latin typeface="+mn-lt"/>
            </a:endParaRPr>
          </a:p>
          <a:p>
            <a:pPr marL="457200" lvl="1" indent="0">
              <a:buNone/>
            </a:pPr>
            <a:r>
              <a:rPr lang="en-US" sz="2600">
                <a:latin typeface="+mn-lt"/>
              </a:rPr>
              <a:t>Clearing the log list (delete the logs from the card) is a solution</a:t>
            </a:r>
            <a:r>
              <a:rPr lang="en-US" sz="2600" smtClean="0">
                <a:latin typeface="+mn-lt"/>
              </a:rPr>
              <a:t>.</a:t>
            </a:r>
            <a:endParaRPr lang="en-US" sz="2600">
              <a:latin typeface="+mn-lt"/>
            </a:endParaRPr>
          </a:p>
          <a:p>
            <a:pPr marL="457200" lvl="1" indent="0">
              <a:buNone/>
            </a:pPr>
            <a:r>
              <a:rPr lang="en-US" sz="2600">
                <a:latin typeface="+mn-lt"/>
              </a:rPr>
              <a:t>Poor quality of the card. All class10 cards are not equal. I have some good results with Sandisk class10</a:t>
            </a:r>
            <a:r>
              <a:rPr lang="en-US" sz="2600" smtClean="0">
                <a:latin typeface="+mn-lt"/>
              </a:rPr>
              <a:t>.</a:t>
            </a:r>
            <a:endParaRPr lang="en-US" sz="2600">
              <a:latin typeface="+mn-lt"/>
            </a:endParaRPr>
          </a:p>
          <a:p>
            <a:pPr marL="457200" lvl="1" indent="0">
              <a:buNone/>
            </a:pPr>
            <a:r>
              <a:rPr lang="en-US" sz="2600">
                <a:latin typeface="+mn-lt"/>
              </a:rPr>
              <a:t>I also use the close log after disarm option.</a:t>
            </a:r>
            <a:endParaRPr lang="en-US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99" y="4316627"/>
            <a:ext cx="4060210" cy="18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1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NAVIO2 드론 조립 예</a:t>
            </a:r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257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smtClean="0">
                <a:solidFill>
                  <a:schemeClr val="hlink"/>
                </a:solidFill>
                <a:hlinkClick r:id="rId3"/>
              </a:rPr>
              <a:t>community.emlid.com/t/first-build-quadcopter-autonomous-drone-rpi-3-b-navio2/12597</a:t>
            </a:r>
            <a:endParaRPr lang="en-US" u="sng" smtClean="0">
              <a:solidFill>
                <a:schemeClr val="hlink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hlinkClick r:id="rId4"/>
              </a:rPr>
              <a:t>https://www.instructables.com/id/Step-by-step-Guidance-to-Build-a-Drone-From-Scratc/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2019-05-30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지능형 드론 멘토링 과정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8418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용어 사전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97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용어 사전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HDOP: horizontal </a:t>
            </a:r>
            <a:r>
              <a:rPr lang="en-US"/>
              <a:t>dilution of </a:t>
            </a:r>
            <a:r>
              <a:rPr lang="en-US" smtClean="0"/>
              <a:t>position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11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NAVIO2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008086" cy="4931345"/>
          </a:xfrm>
        </p:spPr>
        <p:txBody>
          <a:bodyPr>
            <a:normAutofit fontScale="92500"/>
          </a:bodyPr>
          <a:lstStyle/>
          <a:p>
            <a:r>
              <a:rPr lang="ko-KR" altLang="en-US" smtClean="0"/>
              <a:t>홈페이지</a:t>
            </a:r>
            <a:endParaRPr lang="en-US" altLang="ko-KR" smtClean="0"/>
          </a:p>
          <a:p>
            <a:pPr lvl="1"/>
            <a:r>
              <a:rPr lang="en-US">
                <a:hlinkClick r:id="rId2"/>
              </a:rPr>
              <a:t>https://docs.emlid.com/navio2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r>
              <a:rPr lang="en-US"/>
              <a:t>Powering </a:t>
            </a:r>
            <a:r>
              <a:rPr lang="en-US" smtClean="0"/>
              <a:t>Navio2 Attention</a:t>
            </a:r>
          </a:p>
          <a:p>
            <a:pPr lvl="1"/>
            <a:r>
              <a:rPr lang="en-US" smtClean="0"/>
              <a:t>ALL </a:t>
            </a:r>
            <a:r>
              <a:rPr lang="en-US"/>
              <a:t>POWER SOURCES SHOULD PROVIDE VOLTAGE IN 4.8-5.3V RANGE, OTHERWISE YOU CAN DAMAGE YOUR NAVIO2 AND RASPBERRY PI</a:t>
            </a:r>
            <a:r>
              <a:rPr lang="en-US" smtClean="0"/>
              <a:t>.**</a:t>
            </a:r>
            <a:endParaRPr lang="en-US"/>
          </a:p>
          <a:p>
            <a:r>
              <a:rPr lang="en-US"/>
              <a:t>Navio2 has three power sources, all of them can be used simultaneously as they are protected by ideal diodes.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60" y="551804"/>
            <a:ext cx="3192144" cy="58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3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</a:t>
            </a:r>
            <a:r>
              <a:rPr lang="en-US" altLang="ko-KR" smtClean="0"/>
              <a:t>Quadcopter</a:t>
            </a:r>
            <a:r>
              <a:rPr lang="ko-KR" altLang="en-US" smtClean="0"/>
              <a:t> </a:t>
            </a:r>
            <a:r>
              <a:rPr lang="en-US" altLang="ko-KR" smtClean="0"/>
              <a:t>NAVIO </a:t>
            </a:r>
            <a:r>
              <a:rPr lang="ko-KR" altLang="en-US" smtClean="0"/>
              <a:t>조립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2019-07-11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5" y="2058669"/>
            <a:ext cx="3089561" cy="3120303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000" y="1528479"/>
            <a:ext cx="499179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12021</TotalTime>
  <Words>1913</Words>
  <Application>Microsoft Office PowerPoint</Application>
  <PresentationFormat>A4 용지(210x297mm)</PresentationFormat>
  <Paragraphs>518</Paragraphs>
  <Slides>72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0" baseType="lpstr">
      <vt:lpstr>Open Sans</vt:lpstr>
      <vt:lpstr>맑은 고딕</vt:lpstr>
      <vt:lpstr>바탕</vt:lpstr>
      <vt:lpstr>Arial</vt:lpstr>
      <vt:lpstr>Calibri</vt:lpstr>
      <vt:lpstr>Consolas</vt:lpstr>
      <vt:lpstr>Times New Roman</vt:lpstr>
      <vt:lpstr>Office 테마</vt:lpstr>
      <vt:lpstr>NAVIO 2 드론 제작</vt:lpstr>
      <vt:lpstr>NAVIO 개요</vt:lpstr>
      <vt:lpstr>NAVIO2</vt:lpstr>
      <vt:lpstr>NAVIO2 특징</vt:lpstr>
      <vt:lpstr>NAVIO OS 설치</vt:lpstr>
      <vt:lpstr>NAVIO H/W 조립</vt:lpstr>
      <vt:lpstr>NAVIO2 드론 조립 예</vt:lpstr>
      <vt:lpstr>NAVIO2 조립</vt:lpstr>
      <vt:lpstr>드론 Quadcopter NAVIO 조립</vt:lpstr>
      <vt:lpstr>Navio2 배선</vt:lpstr>
      <vt:lpstr>파워 공급 1</vt:lpstr>
      <vt:lpstr>파워 공급 2</vt:lpstr>
      <vt:lpstr>GPS 연결</vt:lpstr>
      <vt:lpstr>ESC 연결</vt:lpstr>
      <vt:lpstr>Servo 연결</vt:lpstr>
      <vt:lpstr>RC input</vt:lpstr>
      <vt:lpstr>FrSKY X8R과 Navio2 연결 예</vt:lpstr>
      <vt:lpstr>Telemetry Modem</vt:lpstr>
      <vt:lpstr>Barometer UV protection</vt:lpstr>
      <vt:lpstr>Anti-vibration mount 1</vt:lpstr>
      <vt:lpstr>Anti-vibration mount 2</vt:lpstr>
      <vt:lpstr>라즈베리파이 케이스</vt:lpstr>
      <vt:lpstr>NAVIO S/W</vt:lpstr>
      <vt:lpstr>라즈비안 운영체제 설정</vt:lpstr>
      <vt:lpstr>나비오 S/W 설치</vt:lpstr>
      <vt:lpstr>라즈비안 설치</vt:lpstr>
      <vt:lpstr>라즈비안 Wi-Fi 설정</vt:lpstr>
      <vt:lpstr>라즈베리파이 IP 주소 알아내기</vt:lpstr>
      <vt:lpstr>라즈베리파이 IP 주소 고정하기</vt:lpstr>
      <vt:lpstr>라즈베리파이 로그인</vt:lpstr>
      <vt:lpstr>라즈비안 환경 설정 1</vt:lpstr>
      <vt:lpstr>라즈베리파이 환경 설정 2</vt:lpstr>
      <vt:lpstr>라즈베리 나비오 운영체제 정보</vt:lpstr>
      <vt:lpstr>Ardupilot 설정</vt:lpstr>
      <vt:lpstr>Ardupilot 설정</vt:lpstr>
      <vt:lpstr>Choosing a vehicle, version and board</vt:lpstr>
      <vt:lpstr>Choose your vehicle</vt:lpstr>
      <vt:lpstr>Choose copter and Apply </vt:lpstr>
      <vt:lpstr>Specifying launching options</vt:lpstr>
      <vt:lpstr>최신 Ardupilot 프로그램 설치</vt:lpstr>
      <vt:lpstr>Launching a custom ArduPilot binary 2</vt:lpstr>
      <vt:lpstr>Ardupilot 서비스 관리 3</vt:lpstr>
      <vt:lpstr>Video Streaming</vt:lpstr>
      <vt:lpstr>Ardupilot 소스 빌드</vt:lpstr>
      <vt:lpstr>ardupilot 소스 빌딩</vt:lpstr>
      <vt:lpstr>나비오 PX4 설치</vt:lpstr>
      <vt:lpstr>PX4 소스 빌딩 1 </vt:lpstr>
      <vt:lpstr>PX4 소스 빌딩 2 </vt:lpstr>
      <vt:lpstr>PX4 자동 실행</vt:lpstr>
      <vt:lpstr>RC 연결</vt:lpstr>
      <vt:lpstr>X8R Binding Procedure</vt:lpstr>
      <vt:lpstr>FrSky X8R 수신기 바인딩 1</vt:lpstr>
      <vt:lpstr>FrSky X8R 수신기 바인딩 2</vt:lpstr>
      <vt:lpstr>X8R 수신기와 Navio 초기 연결</vt:lpstr>
      <vt:lpstr>X8R 수신기와 Navio 바인딩 </vt:lpstr>
      <vt:lpstr>ArduPilot에서 RC 캘리브레이션</vt:lpstr>
      <vt:lpstr>NAVIO2 드론 조립 예</vt:lpstr>
      <vt:lpstr>부록</vt:lpstr>
      <vt:lpstr>공유기 설정</vt:lpstr>
      <vt:lpstr>공유기 설정</vt:lpstr>
      <vt:lpstr>호스트이름 변경</vt:lpstr>
      <vt:lpstr>라즈베리파이 환경 설정 실행</vt:lpstr>
      <vt:lpstr>PowerPoint 프레젠테이션</vt:lpstr>
      <vt:lpstr>PowerPoint 프레젠테이션</vt:lpstr>
      <vt:lpstr>Calibration</vt:lpstr>
      <vt:lpstr>APM Pre Arming Checks</vt:lpstr>
      <vt:lpstr>모터 테스트 방법</vt:lpstr>
      <vt:lpstr>PreArm 에러 해결책</vt:lpstr>
      <vt:lpstr>PreArm: loggin failed</vt:lpstr>
      <vt:lpstr>용어 사전</vt:lpstr>
      <vt:lpstr>용어 사전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1833</cp:revision>
  <dcterms:created xsi:type="dcterms:W3CDTF">2018-03-04T04:23:51Z</dcterms:created>
  <dcterms:modified xsi:type="dcterms:W3CDTF">2019-07-11T06:11:37Z</dcterms:modified>
</cp:coreProperties>
</file>